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notesMasterIdLst>
    <p:notesMasterId r:id="rId28"/>
  </p:notesMasterIdLst>
  <p:sldIdLst>
    <p:sldId id="296" r:id="rId2"/>
    <p:sldId id="337" r:id="rId3"/>
    <p:sldId id="312" r:id="rId4"/>
    <p:sldId id="311" r:id="rId5"/>
    <p:sldId id="297" r:id="rId6"/>
    <p:sldId id="333" r:id="rId7"/>
    <p:sldId id="316" r:id="rId8"/>
    <p:sldId id="331" r:id="rId9"/>
    <p:sldId id="320" r:id="rId10"/>
    <p:sldId id="299" r:id="rId11"/>
    <p:sldId id="277" r:id="rId12"/>
    <p:sldId id="278" r:id="rId13"/>
    <p:sldId id="279" r:id="rId14"/>
    <p:sldId id="334" r:id="rId15"/>
    <p:sldId id="303" r:id="rId16"/>
    <p:sldId id="304" r:id="rId17"/>
    <p:sldId id="325" r:id="rId18"/>
    <p:sldId id="273" r:id="rId19"/>
    <p:sldId id="326" r:id="rId20"/>
    <p:sldId id="287" r:id="rId21"/>
    <p:sldId id="310" r:id="rId22"/>
    <p:sldId id="288" r:id="rId23"/>
    <p:sldId id="290" r:id="rId24"/>
    <p:sldId id="335" r:id="rId25"/>
    <p:sldId id="281" r:id="rId26"/>
    <p:sldId id="33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5E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862" autoAdjust="0"/>
    <p:restoredTop sz="94618" autoAdjust="0"/>
  </p:normalViewPr>
  <p:slideViewPr>
    <p:cSldViewPr snapToGrid="0">
      <p:cViewPr>
        <p:scale>
          <a:sx n="44" d="100"/>
          <a:sy n="44" d="100"/>
        </p:scale>
        <p:origin x="120" y="-211"/>
      </p:cViewPr>
      <p:guideLst/>
    </p:cSldViewPr>
  </p:slideViewPr>
  <p:outlineViewPr>
    <p:cViewPr>
      <p:scale>
        <a:sx n="33" d="100"/>
        <a:sy n="33" d="100"/>
      </p:scale>
      <p:origin x="0" y="-4627"/>
    </p:cViewPr>
  </p:outlineViewPr>
  <p:notesTextViewPr>
    <p:cViewPr>
      <p:scale>
        <a:sx n="1" d="1"/>
        <a:sy n="1" d="1"/>
      </p:scale>
      <p:origin x="0" y="0"/>
    </p:cViewPr>
  </p:notesTextViewPr>
  <p:sorterViewPr>
    <p:cViewPr>
      <p:scale>
        <a:sx n="68" d="100"/>
        <a:sy n="68" d="100"/>
      </p:scale>
      <p:origin x="0" y="0"/>
    </p:cViewPr>
  </p:sorterViewPr>
  <p:notesViewPr>
    <p:cSldViewPr snapToGrid="0">
      <p:cViewPr>
        <p:scale>
          <a:sx n="122" d="100"/>
          <a:sy n="122" d="100"/>
        </p:scale>
        <p:origin x="72" y="-20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576C6-9F93-4A5F-A507-8B84ECE5CE44}" type="datetimeFigureOut">
              <a:rPr lang="en-US" smtClean="0"/>
              <a:t>6/28/2017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0E3F5-C932-4BC7-B47B-6A07258A422A}" type="slidenum">
              <a:rPr lang="en-US" smtClean="0"/>
              <a:t>‹#›</a:t>
            </a:fld>
            <a:endParaRPr lang="en-US"/>
          </a:p>
        </p:txBody>
      </p:sp>
    </p:spTree>
    <p:extLst>
      <p:ext uri="{BB962C8B-B14F-4D97-AF65-F5344CB8AC3E}">
        <p14:creationId xmlns:p14="http://schemas.microsoft.com/office/powerpoint/2010/main" val="60782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EB8E93-90F0-4971-A469-22D1C245CAA1}" type="slidenum">
              <a:rPr lang="en-US" altLang="en-US" smtClean="0"/>
              <a:pPr>
                <a:spcBef>
                  <a:spcPct val="0"/>
                </a:spcBef>
              </a:pPr>
              <a:t>1</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1219200" y="3257550"/>
            <a:ext cx="67056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2092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3163"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2963" indent="-233363">
              <a:spcBef>
                <a:spcPct val="30000"/>
              </a:spcBef>
              <a:defRPr sz="1200">
                <a:solidFill>
                  <a:schemeClr val="tx1"/>
                </a:solidFill>
                <a:latin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6FE67A-114C-4A7C-B44B-68366A307FCF}" type="slidenum">
              <a:rPr lang="en-US" altLang="en-US" smtClean="0"/>
              <a:pPr>
                <a:spcBef>
                  <a:spcPct val="0"/>
                </a:spcBef>
              </a:pPr>
              <a:t>12</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extLst>
      <p:ext uri="{BB962C8B-B14F-4D97-AF65-F5344CB8AC3E}">
        <p14:creationId xmlns:p14="http://schemas.microsoft.com/office/powerpoint/2010/main" val="223852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3163"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2963" indent="-233363">
              <a:spcBef>
                <a:spcPct val="30000"/>
              </a:spcBef>
              <a:defRPr sz="1200">
                <a:solidFill>
                  <a:schemeClr val="tx1"/>
                </a:solidFill>
                <a:latin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46324C-37ED-440B-9848-1D55DE97790D}" type="slidenum">
              <a:rPr lang="en-US" altLang="en-US" smtClean="0"/>
              <a:pPr>
                <a:spcBef>
                  <a:spcPct val="0"/>
                </a:spcBef>
              </a:pPr>
              <a:t>13</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mtClean="0"/>
              <a:t>One major consequence of the accelerated pace of life in our</a:t>
            </a:r>
          </a:p>
          <a:p>
            <a:r>
              <a:rPr lang="en-US" altLang="en-US" smtClean="0"/>
              <a:t>time is the breakdown of long standing boundaries---those</a:t>
            </a:r>
          </a:p>
          <a:p>
            <a:r>
              <a:rPr lang="en-US" altLang="en-US" smtClean="0"/>
              <a:t>boundaries that differentiate the public from the private, the</a:t>
            </a:r>
          </a:p>
          <a:p>
            <a:r>
              <a:rPr lang="en-US" altLang="en-US" smtClean="0"/>
              <a:t>domestic from the foreign, the local from the global, the political</a:t>
            </a:r>
          </a:p>
          <a:p>
            <a:r>
              <a:rPr lang="en-US" altLang="en-US" smtClean="0"/>
              <a:t>from the economic, to mention only a few of the distinctions that</a:t>
            </a:r>
          </a:p>
          <a:p>
            <a:r>
              <a:rPr lang="en-US" altLang="en-US" smtClean="0"/>
              <a:t>had become commonplace and that are today so obscure as to be</a:t>
            </a:r>
          </a:p>
          <a:p>
            <a:r>
              <a:rPr lang="en-US" altLang="en-US" smtClean="0"/>
              <a:t>the source of the widespread insecurities, uncertainties,</a:t>
            </a:r>
          </a:p>
          <a:p>
            <a:r>
              <a:rPr lang="en-US" altLang="en-US" smtClean="0"/>
              <a:t>ambiguities, and complexities that prevail throughout the world.</a:t>
            </a:r>
          </a:p>
          <a:p>
            <a:r>
              <a:rPr lang="en-US" altLang="en-US" smtClean="0"/>
              <a:t>The 9/11 attacks did not initiate the insecurities, uncertainties,</a:t>
            </a:r>
          </a:p>
          <a:p>
            <a:r>
              <a:rPr lang="en-US" altLang="en-US" smtClean="0"/>
              <a:t>ambiguities, and complexities; rather, the attacks aggravated</a:t>
            </a:r>
          </a:p>
          <a:p>
            <a:r>
              <a:rPr lang="en-US" altLang="en-US" smtClean="0"/>
              <a:t>dynamics that were already deeply rooted in the social, political,</a:t>
            </a:r>
          </a:p>
          <a:p>
            <a:r>
              <a:rPr lang="en-US" altLang="en-US" smtClean="0"/>
              <a:t>and economic life of people, communities, and societies.</a:t>
            </a:r>
          </a:p>
          <a:p>
            <a:r>
              <a:rPr lang="en-US" altLang="en-US" smtClean="0"/>
              <a:t>  The repercussions of the Middle Eastern and India-Pakistan</a:t>
            </a:r>
          </a:p>
          <a:p>
            <a:r>
              <a:rPr lang="en-US" altLang="en-US" smtClean="0"/>
              <a:t>crises as well as the war on terrorism strike me as being on an</a:t>
            </a:r>
          </a:p>
          <a:p>
            <a:r>
              <a:rPr lang="en-US" altLang="en-US" smtClean="0"/>
              <a:t>order of magnitude far beyond any that have been experienced</a:t>
            </a:r>
          </a:p>
          <a:p>
            <a:r>
              <a:rPr lang="en-US" altLang="en-US" smtClean="0"/>
              <a:t>since the end of the Cold War. Indeed, the Cold War was at least</a:t>
            </a:r>
          </a:p>
          <a:p>
            <a:r>
              <a:rPr lang="en-US" altLang="en-US" smtClean="0"/>
              <a:t>marked by a form of stability, but today instability, even chaos,</a:t>
            </a:r>
          </a:p>
          <a:p>
            <a:r>
              <a:rPr lang="en-US" altLang="en-US" smtClean="0"/>
              <a:t>seems to mark the prevailing order.  </a:t>
            </a:r>
          </a:p>
        </p:txBody>
      </p:sp>
    </p:spTree>
    <p:extLst>
      <p:ext uri="{BB962C8B-B14F-4D97-AF65-F5344CB8AC3E}">
        <p14:creationId xmlns:p14="http://schemas.microsoft.com/office/powerpoint/2010/main" val="1903156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08BD6A-E5F7-4C15-AD92-7CE8B7441826}" type="slidenum">
              <a:rPr lang="en-US" altLang="en-US"/>
              <a:pPr>
                <a:spcBef>
                  <a:spcPct val="0"/>
                </a:spcBef>
              </a:pPr>
              <a:t>14</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Some people when faced with overwhelming dissonnance seem to be able to resolve the dilemmas by reorganizing their consciousness, knowledge etc. to a higher order.</a:t>
            </a:r>
          </a:p>
          <a:p>
            <a:endParaRPr lang="en-US" altLang="en-US" sz="1400" smtClean="0"/>
          </a:p>
          <a:p>
            <a:r>
              <a:rPr lang="en-US" altLang="en-US" sz="1400" smtClean="0"/>
              <a:t>I propose that one of the survival task of our generation is to learn how to make this scenario more likely.</a:t>
            </a:r>
            <a:r>
              <a:rPr lang="en-US" altLang="en-US" smtClean="0"/>
              <a:t> </a:t>
            </a:r>
          </a:p>
        </p:txBody>
      </p:sp>
    </p:spTree>
    <p:extLst>
      <p:ext uri="{BB962C8B-B14F-4D97-AF65-F5344CB8AC3E}">
        <p14:creationId xmlns:p14="http://schemas.microsoft.com/office/powerpoint/2010/main" val="294926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A08ACF-FFAF-46D2-B1B0-765A8FCE53A5}" type="slidenum">
              <a:rPr lang="en-US" altLang="en-US" smtClean="0"/>
              <a:pPr>
                <a:spcBef>
                  <a:spcPct val="0"/>
                </a:spcBef>
              </a:pPr>
              <a:t>15</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05816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48DE42-E27C-4AE6-8F19-5B40EF199109}" type="slidenum">
              <a:rPr lang="en-US" altLang="en-US" smtClean="0"/>
              <a:pPr>
                <a:spcBef>
                  <a:spcPct val="0"/>
                </a:spcBef>
              </a:pPr>
              <a:t>16</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have come to a point in history where (like the </a:t>
            </a:r>
            <a:r>
              <a:rPr lang="en-US" altLang="en-US" dirty="0" err="1" smtClean="0"/>
              <a:t>Onandaga</a:t>
            </a:r>
            <a:r>
              <a:rPr lang="en-US" altLang="en-US" dirty="0" smtClean="0"/>
              <a:t> Indians who </a:t>
            </a:r>
            <a:r>
              <a:rPr lang="en-US" altLang="en-US" dirty="0" err="1" smtClean="0"/>
              <a:t>realised</a:t>
            </a:r>
            <a:r>
              <a:rPr lang="en-US" altLang="en-US" dirty="0" smtClean="0"/>
              <a:t> that the Colonial education was producing people who did not fit in their home communities) we are producing people who do not fit in our changed world. </a:t>
            </a:r>
          </a:p>
        </p:txBody>
      </p:sp>
    </p:spTree>
    <p:extLst>
      <p:ext uri="{BB962C8B-B14F-4D97-AF65-F5344CB8AC3E}">
        <p14:creationId xmlns:p14="http://schemas.microsoft.com/office/powerpoint/2010/main" val="4056789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9C53712-CA70-49B4-8785-45B1CFBFB4FE}" type="slidenum">
              <a:rPr lang="en-GB" altLang="en-US" smtClean="0">
                <a:latin typeface="Arial" panose="020B0604020202020204" pitchFamily="34" charset="0"/>
              </a:rPr>
              <a:pPr/>
              <a:t>18</a:t>
            </a:fld>
            <a:endParaRPr lang="en-GB" altLang="en-US" smtClean="0">
              <a:latin typeface="Arial" panose="020B0604020202020204" pitchFamily="34" charset="0"/>
            </a:endParaRPr>
          </a:p>
        </p:txBody>
      </p:sp>
    </p:spTree>
    <p:extLst>
      <p:ext uri="{BB962C8B-B14F-4D97-AF65-F5344CB8AC3E}">
        <p14:creationId xmlns:p14="http://schemas.microsoft.com/office/powerpoint/2010/main" val="347974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F9A3C7-39CF-48F9-A02D-B7D1615ED56C}"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92286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0E3F5-C932-4BC7-B47B-6A07258A422A}" type="slidenum">
              <a:rPr lang="en-US" smtClean="0"/>
              <a:t>4</a:t>
            </a:fld>
            <a:endParaRPr lang="en-US"/>
          </a:p>
        </p:txBody>
      </p:sp>
    </p:spTree>
    <p:extLst>
      <p:ext uri="{BB962C8B-B14F-4D97-AF65-F5344CB8AC3E}">
        <p14:creationId xmlns:p14="http://schemas.microsoft.com/office/powerpoint/2010/main" val="30030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2DC272-A871-4D4C-B6E6-FE7924020DE0}" type="slidenum">
              <a:rPr lang="en-US" altLang="en-US" smtClean="0"/>
              <a:pPr>
                <a:spcBef>
                  <a:spcPct val="0"/>
                </a:spcBef>
              </a:pPr>
              <a:t>5</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1219200" y="3257550"/>
            <a:ext cx="67056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In stable socieites there is a reciprocal and coherent  relationship between the modal psychology and the culture. These can be quite local—the bowling club, ot national –even continental</a:t>
            </a:r>
          </a:p>
        </p:txBody>
      </p:sp>
    </p:spTree>
    <p:extLst>
      <p:ext uri="{BB962C8B-B14F-4D97-AF65-F5344CB8AC3E}">
        <p14:creationId xmlns:p14="http://schemas.microsoft.com/office/powerpoint/2010/main" val="392497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3BAEEE-4065-4C45-B819-40570F062BA7}" type="slidenum">
              <a:rPr lang="en-US" altLang="en-US"/>
              <a:pPr>
                <a:spcBef>
                  <a:spcPct val="0"/>
                </a:spcBef>
              </a:pPr>
              <a:t>6</a:t>
            </a:fld>
            <a:endParaRPr lang="en-US" altLang="en-US"/>
          </a:p>
        </p:txBody>
      </p:sp>
    </p:spTree>
    <p:extLst>
      <p:ext uri="{BB962C8B-B14F-4D97-AF65-F5344CB8AC3E}">
        <p14:creationId xmlns:p14="http://schemas.microsoft.com/office/powerpoint/2010/main" val="192400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A5939D-0501-48D0-BC9F-7298F492A359}" type="slidenum">
              <a:rPr lang="en-US" altLang="en-US"/>
              <a:pPr>
                <a:spcBef>
                  <a:spcPct val="0"/>
                </a:spcBef>
              </a:pPr>
              <a:t>7</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a conceptual crisis the different responses available are not all </a:t>
            </a:r>
            <a:r>
              <a:rPr lang="en-US" altLang="en-US" dirty="0" err="1" smtClean="0"/>
              <a:t>equilvalent</a:t>
            </a:r>
            <a:r>
              <a:rPr lang="en-US" altLang="en-US" dirty="0" smtClean="0"/>
              <a:t> and not all healthy. </a:t>
            </a:r>
          </a:p>
          <a:p>
            <a:endParaRPr lang="en-US" altLang="en-US" dirty="0" smtClean="0"/>
          </a:p>
          <a:p>
            <a:r>
              <a:rPr lang="en-US" altLang="en-US" dirty="0" smtClean="0"/>
              <a:t>Adapt—may mean to develop strategies though permitting survival are ultimately mean the loss of what is valued _Iroquois didn’t want to accept this. </a:t>
            </a:r>
          </a:p>
          <a:p>
            <a:r>
              <a:rPr lang="en-US" altLang="en-US" dirty="0" smtClean="0"/>
              <a:t>Resistance may mean to use resources to avoid engagement with the changes and stay </a:t>
            </a:r>
            <a:r>
              <a:rPr lang="en-US" altLang="en-US" dirty="0" err="1" smtClean="0"/>
              <a:t>locke</a:t>
            </a:r>
            <a:r>
              <a:rPr lang="en-US" altLang="en-US" dirty="0" smtClean="0"/>
              <a:t> din a bubble (Japan tried that in the </a:t>
            </a:r>
            <a:r>
              <a:rPr lang="en-US" altLang="en-US" dirty="0" err="1" smtClean="0"/>
              <a:t>eigthteenth</a:t>
            </a:r>
            <a:r>
              <a:rPr lang="en-US" altLang="en-US" dirty="0" smtClean="0"/>
              <a:t> and nineteenth centuries, Luddites proposed it in England </a:t>
            </a:r>
            <a:r>
              <a:rPr lang="en-US" altLang="en-US" dirty="0" err="1" smtClean="0"/>
              <a:t>etc</a:t>
            </a:r>
            <a:r>
              <a:rPr lang="en-US" altLang="en-US" dirty="0" smtClean="0"/>
              <a:t> </a:t>
            </a:r>
          </a:p>
          <a:p>
            <a:r>
              <a:rPr lang="en-US" altLang="en-US" dirty="0" smtClean="0"/>
              <a:t>Collapse can mean failed societies—many indigenous populations are disappearing.</a:t>
            </a:r>
          </a:p>
          <a:p>
            <a:r>
              <a:rPr lang="en-US" altLang="en-US" dirty="0" smtClean="0"/>
              <a:t>Transformation: Where deep social learning occurs permitting an integrative process into new ways of life that are healthy and fully human </a:t>
            </a:r>
          </a:p>
        </p:txBody>
      </p:sp>
    </p:spTree>
    <p:extLst>
      <p:ext uri="{BB962C8B-B14F-4D97-AF65-F5344CB8AC3E}">
        <p14:creationId xmlns:p14="http://schemas.microsoft.com/office/powerpoint/2010/main" val="117990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9502D3-B2B8-486A-84A3-B053155D8B1F}" type="slidenum">
              <a:rPr lang="en-US" altLang="en-US"/>
              <a:pPr>
                <a:spcBef>
                  <a:spcPct val="0"/>
                </a:spcBef>
              </a:pPr>
              <a:t>8</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Listening to Gwynn last night I am sure we all had complex responses to what he said– what were they? </a:t>
            </a:r>
          </a:p>
          <a:p>
            <a:pPr eaLnBrk="1" hangingPunct="1"/>
            <a:endParaRPr lang="en-US" altLang="en-US" dirty="0" smtClean="0"/>
          </a:p>
          <a:p>
            <a:pPr eaLnBrk="1" hangingPunct="1"/>
            <a:r>
              <a:rPr lang="en-US" altLang="en-US" dirty="0" smtClean="0"/>
              <a:t>Much of this is perceived as profoundly frightening by most people. </a:t>
            </a:r>
          </a:p>
        </p:txBody>
      </p:sp>
    </p:spTree>
    <p:extLst>
      <p:ext uri="{BB962C8B-B14F-4D97-AF65-F5344CB8AC3E}">
        <p14:creationId xmlns:p14="http://schemas.microsoft.com/office/powerpoint/2010/main" val="97910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58EC86-AFAB-4722-BD50-AA9463D4A409}" type="slidenum">
              <a:rPr lang="en-US" altLang="en-US" smtClean="0"/>
              <a:pPr>
                <a:spcBef>
                  <a:spcPct val="0"/>
                </a:spcBef>
              </a:pPr>
              <a:t>10</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1219200" y="3257550"/>
            <a:ext cx="67056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 </a:t>
            </a:r>
          </a:p>
          <a:p>
            <a:pPr eaLnBrk="1" hangingPunct="1">
              <a:lnSpc>
                <a:spcPct val="90000"/>
              </a:lnSpc>
              <a:buClr>
                <a:schemeClr val="tx2"/>
              </a:buClr>
            </a:pPr>
            <a:r>
              <a:rPr lang="en-US" altLang="en-US" smtClean="0">
                <a:cs typeface="Times" panose="02020603050405020304" pitchFamily="18" charset="0"/>
              </a:rPr>
              <a:t>The world is in entering a crisis of consciousness</a:t>
            </a:r>
          </a:p>
          <a:p>
            <a:pPr eaLnBrk="1" hangingPunct="1">
              <a:lnSpc>
                <a:spcPct val="90000"/>
              </a:lnSpc>
              <a:buClr>
                <a:schemeClr val="tx2"/>
              </a:buClr>
            </a:pPr>
            <a:r>
              <a:rPr lang="en-US" altLang="en-US" smtClean="0">
                <a:cs typeface="Times" panose="02020603050405020304" pitchFamily="18" charset="0"/>
              </a:rPr>
              <a:t>Consciousness adapts and evolves or collapses  </a:t>
            </a:r>
          </a:p>
          <a:p>
            <a:pPr eaLnBrk="1" hangingPunct="1">
              <a:lnSpc>
                <a:spcPct val="90000"/>
              </a:lnSpc>
              <a:buClr>
                <a:schemeClr val="tx2"/>
              </a:buClr>
            </a:pPr>
            <a:r>
              <a:rPr lang="en-US" altLang="en-US" smtClean="0">
                <a:cs typeface="Times" panose="02020603050405020304" pitchFamily="18" charset="0"/>
              </a:rPr>
              <a:t>New practices that can cultivate new minds are available and more can be developed. </a:t>
            </a:r>
          </a:p>
          <a:p>
            <a:pPr eaLnBrk="1" hangingPunct="1">
              <a:lnSpc>
                <a:spcPct val="90000"/>
              </a:lnSpc>
              <a:buClr>
                <a:schemeClr val="tx2"/>
              </a:buClr>
            </a:pPr>
            <a:r>
              <a:rPr lang="en-US" altLang="en-US" smtClean="0">
                <a:cs typeface="Times" panose="02020603050405020304" pitchFamily="18" charset="0"/>
              </a:rPr>
              <a:t>Presently innovation is in informal spheres-on the street, spiritual practice,  psychotherapy,  workplace training and change management activities, the arts, Burning Man but so far it a guiding mythos</a:t>
            </a:r>
          </a:p>
          <a:p>
            <a:pPr eaLnBrk="1" hangingPunct="1">
              <a:lnSpc>
                <a:spcPct val="90000"/>
              </a:lnSpc>
              <a:buClr>
                <a:schemeClr val="tx2"/>
              </a:buClr>
            </a:pPr>
            <a:r>
              <a:rPr lang="en-US" altLang="en-US" smtClean="0">
                <a:cs typeface="Times" panose="02020603050405020304" pitchFamily="18" charset="0"/>
              </a:rPr>
              <a:t>Conscious evolution is a community responsibility</a:t>
            </a:r>
          </a:p>
          <a:p>
            <a:pPr eaLnBrk="1" hangingPunct="1">
              <a:lnSpc>
                <a:spcPct val="90000"/>
              </a:lnSpc>
              <a:buClr>
                <a:schemeClr val="tx2"/>
              </a:buClr>
            </a:pPr>
            <a:r>
              <a:rPr lang="en-US" altLang="en-US" smtClean="0">
                <a:cs typeface="Times" panose="02020603050405020304" pitchFamily="18" charset="0"/>
              </a:rPr>
              <a:t>Can we bring these into our institutions to make them available as part of experiences?</a:t>
            </a:r>
            <a:r>
              <a:rPr lang="en-US" altLang="en-US" sz="1100" smtClean="0">
                <a:cs typeface="Times" panose="02020603050405020304" pitchFamily="18" charset="0"/>
              </a:rPr>
              <a:t> </a:t>
            </a:r>
          </a:p>
        </p:txBody>
      </p:sp>
    </p:spTree>
    <p:extLst>
      <p:ext uri="{BB962C8B-B14F-4D97-AF65-F5344CB8AC3E}">
        <p14:creationId xmlns:p14="http://schemas.microsoft.com/office/powerpoint/2010/main" val="219840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3163"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2963" indent="-233363">
              <a:spcBef>
                <a:spcPct val="30000"/>
              </a:spcBef>
              <a:defRPr sz="1200">
                <a:solidFill>
                  <a:schemeClr val="tx1"/>
                </a:solidFill>
                <a:latin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5E677B-7D92-4205-9FC6-0476A9DB84BF}" type="slidenum">
              <a:rPr lang="en-US" altLang="en-US" smtClean="0"/>
              <a:pPr>
                <a:spcBef>
                  <a:spcPct val="0"/>
                </a:spcBef>
              </a:pPr>
              <a:t>11</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600" smtClean="0">
                <a:cs typeface="Times" panose="02020603050405020304" pitchFamily="18" charset="0"/>
              </a:rPr>
              <a:t>Some psychological givens</a:t>
            </a:r>
          </a:p>
          <a:p>
            <a:pPr lvl="1"/>
            <a:r>
              <a:rPr lang="en-US" altLang="en-US" sz="1600" smtClean="0">
                <a:cs typeface="Times" panose="02020603050405020304" pitchFamily="18" charset="0"/>
              </a:rPr>
              <a:t>Minds are open systems</a:t>
            </a:r>
          </a:p>
          <a:p>
            <a:pPr lvl="1"/>
            <a:r>
              <a:rPr lang="en-US" altLang="en-US" sz="1600" smtClean="0">
                <a:cs typeface="Times" panose="02020603050405020304" pitchFamily="18" charset="0"/>
              </a:rPr>
              <a:t>Minds develop with experience</a:t>
            </a:r>
          </a:p>
          <a:p>
            <a:pPr lvl="1"/>
            <a:r>
              <a:rPr lang="en-US" altLang="en-US" sz="1600" smtClean="0">
                <a:cs typeface="Times" panose="02020603050405020304" pitchFamily="18" charset="0"/>
              </a:rPr>
              <a:t>Change creates psychological crisis</a:t>
            </a:r>
          </a:p>
          <a:p>
            <a:pPr lvl="1"/>
            <a:r>
              <a:rPr lang="en-US" altLang="en-US" sz="1600" smtClean="0">
                <a:cs typeface="Times" panose="02020603050405020304" pitchFamily="18" charset="0"/>
              </a:rPr>
              <a:t>Predictable responses are DEFENSIVE, DESTRUCTIVE and/or TRANSFORMATIVE</a:t>
            </a:r>
          </a:p>
          <a:p>
            <a:pPr lvl="1"/>
            <a:r>
              <a:rPr lang="en-US" altLang="en-US" sz="1600" smtClean="0">
                <a:cs typeface="Times" panose="02020603050405020304" pitchFamily="18" charset="0"/>
              </a:rPr>
              <a:t>Internal mental capacities &amp; external resources determine which it will be</a:t>
            </a:r>
            <a:r>
              <a:rPr lang="en-US" altLang="en-US" sz="1000" smtClean="0">
                <a:cs typeface="Times" panose="02020603050405020304" pitchFamily="18" charset="0"/>
              </a:rPr>
              <a:t>.</a:t>
            </a:r>
          </a:p>
        </p:txBody>
      </p:sp>
    </p:spTree>
    <p:extLst>
      <p:ext uri="{BB962C8B-B14F-4D97-AF65-F5344CB8AC3E}">
        <p14:creationId xmlns:p14="http://schemas.microsoft.com/office/powerpoint/2010/main" val="377068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5027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693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61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29064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7845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148044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33702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968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5177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9222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4576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5505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6/28/2017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2384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6/28/2017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584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186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9601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99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6/28/2017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381332331"/>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maureen.ohara.net/" TargetMode="External"/><Relationship Id="rId2" Type="http://schemas.openxmlformats.org/officeDocument/2006/relationships/hyperlink" Target="mailto:mohara@n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09800" y="838200"/>
            <a:ext cx="7970520" cy="3657600"/>
          </a:xfrm>
          <a:extLst/>
        </p:spPr>
        <p:txBody>
          <a:bodyPr/>
          <a:lstStyle/>
          <a:p>
            <a:pPr algn="ctr" eaLnBrk="1" hangingPunct="1">
              <a:defRPr/>
            </a:pPr>
            <a:r>
              <a:rPr lang="en-US" sz="4800" dirty="0" smtClean="0">
                <a:solidFill>
                  <a:srgbClr val="FFFF00"/>
                </a:solidFill>
                <a:latin typeface="Aharoni" pitchFamily="2" charset="-79"/>
                <a:cs typeface="Aharoni" pitchFamily="2" charset="-79"/>
              </a:rPr>
              <a:t>Rising to the occasion: New persons for new times</a:t>
            </a:r>
            <a:endParaRPr sz="6000" dirty="0">
              <a:solidFill>
                <a:srgbClr val="FFFF00"/>
              </a:solidFill>
              <a:latin typeface="Aharoni" pitchFamily="2" charset="-79"/>
              <a:cs typeface="Aharoni" pitchFamily="2" charset="-79"/>
            </a:endParaRPr>
          </a:p>
        </p:txBody>
      </p:sp>
      <p:sp>
        <p:nvSpPr>
          <p:cNvPr id="9219" name="Rectangle 3"/>
          <p:cNvSpPr>
            <a:spLocks noGrp="1" noChangeArrowheads="1"/>
          </p:cNvSpPr>
          <p:nvPr>
            <p:ph type="subTitle" idx="1"/>
          </p:nvPr>
        </p:nvSpPr>
        <p:spPr>
          <a:xfrm>
            <a:off x="2895600" y="4495800"/>
            <a:ext cx="6400800" cy="1524000"/>
          </a:xfrm>
        </p:spPr>
        <p:txBody>
          <a:bodyPr/>
          <a:lstStyle/>
          <a:p>
            <a:pPr eaLnBrk="1" hangingPunct="1"/>
            <a:r>
              <a:rPr lang="en-US" altLang="en-US" sz="2400" b="1" dirty="0">
                <a:solidFill>
                  <a:schemeClr val="tx2"/>
                </a:solidFill>
              </a:rPr>
              <a:t>Maureen O’Hara</a:t>
            </a:r>
          </a:p>
          <a:p>
            <a:pPr eaLnBrk="1" hangingPunct="1"/>
            <a:r>
              <a:rPr lang="en-US" altLang="en-US" sz="2400" b="1" dirty="0">
                <a:solidFill>
                  <a:schemeClr val="tx2"/>
                </a:solidFill>
              </a:rPr>
              <a:t>National University &amp; International Futures Forum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5523" y="4495800"/>
            <a:ext cx="1704975" cy="1914525"/>
          </a:xfrm>
          <a:prstGeom prst="rect">
            <a:avLst/>
          </a:prstGeom>
        </p:spPr>
      </p:pic>
    </p:spTree>
    <p:extLst>
      <p:ext uri="{BB962C8B-B14F-4D97-AF65-F5344CB8AC3E}">
        <p14:creationId xmlns:p14="http://schemas.microsoft.com/office/powerpoint/2010/main" val="3476768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825625" y="228600"/>
            <a:ext cx="8540750" cy="838200"/>
          </a:xfrm>
        </p:spPr>
        <p:txBody>
          <a:bodyPr/>
          <a:lstStyle/>
          <a:p>
            <a:pPr algn="ctr" eaLnBrk="1" hangingPunct="1"/>
            <a:r>
              <a:rPr lang="en-US" altLang="en-US" dirty="0" smtClean="0">
                <a:cs typeface="Times" panose="02020603050405020304" pitchFamily="18" charset="0"/>
              </a:rPr>
              <a:t>Interregnum</a:t>
            </a:r>
          </a:p>
        </p:txBody>
      </p:sp>
      <p:sp>
        <p:nvSpPr>
          <p:cNvPr id="16387" name="Rectangle 3"/>
          <p:cNvSpPr>
            <a:spLocks noGrp="1" noRot="1" noChangeArrowheads="1"/>
          </p:cNvSpPr>
          <p:nvPr>
            <p:ph type="body" idx="1"/>
          </p:nvPr>
        </p:nvSpPr>
        <p:spPr>
          <a:xfrm>
            <a:off x="1828800" y="1066800"/>
            <a:ext cx="8534400" cy="5410200"/>
          </a:xfrm>
        </p:spPr>
        <p:txBody>
          <a:bodyPr>
            <a:normAutofit fontScale="92500" lnSpcReduction="20000"/>
          </a:bodyPr>
          <a:lstStyle/>
          <a:p>
            <a:pPr eaLnBrk="1" hangingPunct="1">
              <a:lnSpc>
                <a:spcPct val="90000"/>
              </a:lnSpc>
              <a:buClr>
                <a:schemeClr val="tx2"/>
              </a:buClr>
            </a:pPr>
            <a:endParaRPr lang="en-US" altLang="en-US" sz="2400" b="1" i="1" dirty="0"/>
          </a:p>
          <a:p>
            <a:pPr eaLnBrk="1" hangingPunct="1">
              <a:lnSpc>
                <a:spcPct val="90000"/>
              </a:lnSpc>
              <a:buClr>
                <a:schemeClr val="tx2"/>
              </a:buClr>
            </a:pPr>
            <a:endParaRPr lang="en-US" altLang="en-US" sz="2400" b="1" i="1" dirty="0"/>
          </a:p>
          <a:p>
            <a:pPr eaLnBrk="1" hangingPunct="1">
              <a:lnSpc>
                <a:spcPct val="150000"/>
              </a:lnSpc>
              <a:buClr>
                <a:schemeClr val="tx2"/>
              </a:buClr>
            </a:pPr>
            <a:r>
              <a:rPr lang="en-US" altLang="en-US" sz="2600" b="1" i="1" dirty="0">
                <a:solidFill>
                  <a:srgbClr val="FFFF00"/>
                </a:solidFill>
              </a:rPr>
              <a:t>“Liquid modernity”: a state of constantly changing circumstances and shifting priorities that make it difficult for individuals to have the time or frames of reference to organize their lives under conditions of extreme ambiguity. </a:t>
            </a:r>
            <a:r>
              <a:rPr lang="en-US" altLang="en-US" sz="2600" b="1" i="1" dirty="0" err="1">
                <a:solidFill>
                  <a:srgbClr val="FFFF00"/>
                </a:solidFill>
              </a:rPr>
              <a:t>Zygmunt</a:t>
            </a:r>
            <a:r>
              <a:rPr lang="en-US" altLang="en-US" sz="2600" b="1" i="1" dirty="0">
                <a:solidFill>
                  <a:srgbClr val="FFFF00"/>
                </a:solidFill>
              </a:rPr>
              <a:t> Bauman</a:t>
            </a:r>
          </a:p>
          <a:p>
            <a:pPr eaLnBrk="1" hangingPunct="1">
              <a:lnSpc>
                <a:spcPct val="90000"/>
              </a:lnSpc>
              <a:buClr>
                <a:schemeClr val="tx2"/>
              </a:buClr>
            </a:pPr>
            <a:endParaRPr lang="en-US" altLang="en-US" sz="2400" b="1" i="1" dirty="0"/>
          </a:p>
          <a:p>
            <a:pPr eaLnBrk="1" hangingPunct="1">
              <a:lnSpc>
                <a:spcPct val="90000"/>
              </a:lnSpc>
              <a:buClr>
                <a:schemeClr val="tx2"/>
              </a:buClr>
            </a:pPr>
            <a:endParaRPr lang="en-US" altLang="en-US" sz="2400" b="1" i="1" dirty="0"/>
          </a:p>
          <a:p>
            <a:pPr eaLnBrk="1" hangingPunct="1">
              <a:lnSpc>
                <a:spcPct val="90000"/>
              </a:lnSpc>
              <a:buClr>
                <a:schemeClr val="tx2"/>
              </a:buClr>
            </a:pPr>
            <a:endParaRPr lang="en-US" altLang="en-US" sz="2400" b="1" i="1" dirty="0"/>
          </a:p>
          <a:p>
            <a:pPr eaLnBrk="1" hangingPunct="1">
              <a:lnSpc>
                <a:spcPct val="90000"/>
              </a:lnSpc>
              <a:buClr>
                <a:schemeClr val="tx2"/>
              </a:buClr>
            </a:pPr>
            <a:endParaRPr lang="en-US" altLang="en-US" sz="2400" b="1" i="1" dirty="0"/>
          </a:p>
          <a:p>
            <a:pPr eaLnBrk="1" hangingPunct="1">
              <a:lnSpc>
                <a:spcPct val="90000"/>
              </a:lnSpc>
              <a:buClr>
                <a:schemeClr val="tx2"/>
              </a:buClr>
              <a:buFont typeface="Arial" panose="020B0604020202020204" pitchFamily="34" charset="0"/>
              <a:buNone/>
            </a:pPr>
            <a:r>
              <a:rPr lang="en-US" altLang="en-US" sz="2400" b="1" i="1" dirty="0"/>
              <a:t>"</a:t>
            </a:r>
            <a:endParaRPr lang="en-US" altLang="en-US" sz="2400" dirty="0">
              <a:cs typeface="Times" panose="02020603050405020304" pitchFamily="18" charset="0"/>
            </a:endParaRPr>
          </a:p>
        </p:txBody>
      </p:sp>
    </p:spTree>
    <p:extLst>
      <p:ext uri="{BB962C8B-B14F-4D97-AF65-F5344CB8AC3E}">
        <p14:creationId xmlns:p14="http://schemas.microsoft.com/office/powerpoint/2010/main" val="141976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p:txBody>
          <a:bodyPr/>
          <a:lstStyle/>
          <a:p>
            <a:pPr eaLnBrk="1" hangingPunct="1">
              <a:buFontTx/>
              <a:buNone/>
            </a:pPr>
            <a:endParaRPr lang="en-US" altLang="en-US" dirty="0" smtClean="0"/>
          </a:p>
        </p:txBody>
      </p:sp>
      <p:graphicFrame>
        <p:nvGraphicFramePr>
          <p:cNvPr id="46083" name="Object 4"/>
          <p:cNvGraphicFramePr>
            <a:graphicFrameLocks noChangeAspect="1"/>
          </p:cNvGraphicFramePr>
          <p:nvPr/>
        </p:nvGraphicFramePr>
        <p:xfrm>
          <a:off x="1981200" y="258763"/>
          <a:ext cx="8686800" cy="6311900"/>
        </p:xfrm>
        <a:graphic>
          <a:graphicData uri="http://schemas.openxmlformats.org/presentationml/2006/ole">
            <mc:AlternateContent xmlns:mc="http://schemas.openxmlformats.org/markup-compatibility/2006">
              <mc:Choice xmlns:v="urn:schemas-microsoft-com:vml" Requires="v">
                <p:oleObj spid="_x0000_s2093" name="Photo Editor Photo" r:id="rId4" imgW="6800000" imgH="5144218" progId="MSPhotoEd.3">
                  <p:embed/>
                </p:oleObj>
              </mc:Choice>
              <mc:Fallback>
                <p:oleObj name="Photo Editor Photo" r:id="rId4" imgW="6800000" imgH="514421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58763"/>
                        <a:ext cx="8686800" cy="6311900"/>
                      </a:xfrm>
                      <a:prstGeom prst="rect">
                        <a:avLst/>
                      </a:prstGeom>
                      <a:solidFill>
                        <a:srgbClr val="EB641B"/>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7783600" y="5626040"/>
            <a:ext cx="2187401" cy="400110"/>
          </a:xfrm>
          <a:prstGeom prst="rect">
            <a:avLst/>
          </a:prstGeom>
          <a:solidFill>
            <a:schemeClr val="accent5">
              <a:lumMod val="40000"/>
              <a:lumOff val="60000"/>
            </a:schemeClr>
          </a:solidFill>
        </p:spPr>
        <p:txBody>
          <a:bodyPr wrap="square">
            <a:spAutoFit/>
          </a:bodyPr>
          <a:lstStyle/>
          <a:p>
            <a:pPr algn="ctr">
              <a:defRPr/>
            </a:pPr>
            <a:r>
              <a:rPr lang="en-US" sz="2000" b="1" dirty="0" smtClean="0">
                <a:solidFill>
                  <a:schemeClr val="bg1"/>
                </a:solidFill>
              </a:rPr>
              <a:t>CONTROL</a:t>
            </a:r>
            <a:endParaRPr lang="en-US" sz="2000" b="1" dirty="0">
              <a:solidFill>
                <a:schemeClr val="bg1"/>
              </a:solidFill>
            </a:endParaRPr>
          </a:p>
        </p:txBody>
      </p:sp>
      <p:sp>
        <p:nvSpPr>
          <p:cNvPr id="4" name="TextBox 3"/>
          <p:cNvSpPr txBox="1"/>
          <p:nvPr/>
        </p:nvSpPr>
        <p:spPr>
          <a:xfrm>
            <a:off x="2710544" y="5441374"/>
            <a:ext cx="1741488" cy="369332"/>
          </a:xfrm>
          <a:prstGeom prst="rect">
            <a:avLst/>
          </a:prstGeom>
          <a:solidFill>
            <a:schemeClr val="accent3"/>
          </a:solidFill>
        </p:spPr>
        <p:txBody>
          <a:bodyPr>
            <a:spAutoFit/>
          </a:bodyPr>
          <a:lstStyle/>
          <a:p>
            <a:pPr algn="ctr">
              <a:defRPr/>
            </a:pPr>
            <a:r>
              <a:rPr lang="en-US" dirty="0" smtClean="0">
                <a:solidFill>
                  <a:schemeClr val="bg1"/>
                </a:solidFill>
              </a:rPr>
              <a:t>COLLAPSE</a:t>
            </a:r>
            <a:endParaRPr lang="en-US" b="1" dirty="0">
              <a:solidFill>
                <a:schemeClr val="bg1"/>
              </a:solidFill>
            </a:endParaRPr>
          </a:p>
        </p:txBody>
      </p:sp>
    </p:spTree>
    <p:extLst>
      <p:ext uri="{BB962C8B-B14F-4D97-AF65-F5344CB8AC3E}">
        <p14:creationId xmlns:p14="http://schemas.microsoft.com/office/powerpoint/2010/main" val="181994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81200" y="212725"/>
            <a:ext cx="7772400" cy="685800"/>
          </a:xfrm>
        </p:spPr>
        <p:txBody>
          <a:bodyPr>
            <a:noAutofit/>
          </a:bodyPr>
          <a:lstStyle/>
          <a:p>
            <a:pPr algn="ctr" eaLnBrk="1" hangingPunct="1"/>
            <a:endParaRPr lang="en-US" altLang="en-US" sz="4000" dirty="0" smtClean="0">
              <a:solidFill>
                <a:schemeClr val="tx1"/>
              </a:solidFill>
              <a:cs typeface="Times" panose="02020603050405020304" pitchFamily="18" charset="0"/>
            </a:endParaRPr>
          </a:p>
        </p:txBody>
      </p:sp>
      <p:sp>
        <p:nvSpPr>
          <p:cNvPr id="48131" name="Rectangle 3"/>
          <p:cNvSpPr>
            <a:spLocks noGrp="1" noChangeArrowheads="1"/>
          </p:cNvSpPr>
          <p:nvPr>
            <p:ph type="body" idx="1"/>
          </p:nvPr>
        </p:nvSpPr>
        <p:spPr/>
        <p:txBody>
          <a:bodyPr/>
          <a:lstStyle/>
          <a:p>
            <a:pPr eaLnBrk="1" hangingPunct="1"/>
            <a:endParaRPr lang="en-US" altLang="en-US" smtClean="0"/>
          </a:p>
        </p:txBody>
      </p:sp>
      <p:graphicFrame>
        <p:nvGraphicFramePr>
          <p:cNvPr id="48132" name="Object 2"/>
          <p:cNvGraphicFramePr>
            <a:graphicFrameLocks noChangeAspect="1"/>
          </p:cNvGraphicFramePr>
          <p:nvPr>
            <p:extLst>
              <p:ext uri="{D42A27DB-BD31-4B8C-83A1-F6EECF244321}">
                <p14:modId xmlns:p14="http://schemas.microsoft.com/office/powerpoint/2010/main" val="2346044139"/>
              </p:ext>
            </p:extLst>
          </p:nvPr>
        </p:nvGraphicFramePr>
        <p:xfrm>
          <a:off x="1710266" y="451332"/>
          <a:ext cx="8969829" cy="5802937"/>
        </p:xfrm>
        <a:graphic>
          <a:graphicData uri="http://schemas.openxmlformats.org/presentationml/2006/ole">
            <mc:AlternateContent xmlns:mc="http://schemas.openxmlformats.org/markup-compatibility/2006">
              <mc:Choice xmlns:v="urn:schemas-microsoft-com:vml" Requires="v">
                <p:oleObj spid="_x0000_s3120" name="Photo Editor Photo" r:id="rId4" imgW="6811326" imgH="5152381" progId="MSPhotoEd.3">
                  <p:embed/>
                </p:oleObj>
              </mc:Choice>
              <mc:Fallback>
                <p:oleObj name="Photo Editor Photo" r:id="rId4" imgW="6811326" imgH="515238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0266" y="451332"/>
                        <a:ext cx="8969829" cy="5802937"/>
                      </a:xfrm>
                      <a:prstGeom prst="rect">
                        <a:avLst/>
                      </a:prstGeom>
                      <a:solidFill>
                        <a:srgbClr val="A8BFDF"/>
                      </a:solidFill>
                      <a:ln>
                        <a:noFill/>
                      </a:ln>
                    </p:spPr>
                  </p:pic>
                </p:oleObj>
              </mc:Fallback>
            </mc:AlternateContent>
          </a:graphicData>
        </a:graphic>
      </p:graphicFrame>
      <p:sp>
        <p:nvSpPr>
          <p:cNvPr id="3" name="TextBox 2"/>
          <p:cNvSpPr txBox="1"/>
          <p:nvPr/>
        </p:nvSpPr>
        <p:spPr>
          <a:xfrm>
            <a:off x="2743200" y="4558879"/>
            <a:ext cx="2133600" cy="1200329"/>
          </a:xfrm>
          <a:prstGeom prst="rect">
            <a:avLst/>
          </a:prstGeom>
          <a:solidFill>
            <a:schemeClr val="accent5">
              <a:lumMod val="40000"/>
              <a:lumOff val="60000"/>
            </a:schemeClr>
          </a:solidFill>
        </p:spPr>
        <p:txBody>
          <a:bodyPr>
            <a:spAutoFit/>
          </a:bodyPr>
          <a:lstStyle/>
          <a:p>
            <a:pPr>
              <a:defRPr/>
            </a:pPr>
            <a:r>
              <a:rPr lang="en-US" b="1" dirty="0" smtClean="0">
                <a:solidFill>
                  <a:schemeClr val="bg1"/>
                </a:solidFill>
              </a:rPr>
              <a:t>Denial </a:t>
            </a:r>
          </a:p>
          <a:p>
            <a:pPr>
              <a:defRPr/>
            </a:pPr>
            <a:r>
              <a:rPr lang="en-US" b="1" dirty="0" smtClean="0">
                <a:solidFill>
                  <a:schemeClr val="bg1"/>
                </a:solidFill>
              </a:rPr>
              <a:t>Stay </a:t>
            </a:r>
            <a:r>
              <a:rPr lang="en-US" b="1" dirty="0">
                <a:solidFill>
                  <a:schemeClr val="bg1"/>
                </a:solidFill>
              </a:rPr>
              <a:t>in the box</a:t>
            </a:r>
          </a:p>
          <a:p>
            <a:pPr>
              <a:defRPr/>
            </a:pPr>
            <a:r>
              <a:rPr lang="en-US" b="1" dirty="0" smtClean="0">
                <a:solidFill>
                  <a:schemeClr val="bg1"/>
                </a:solidFill>
              </a:rPr>
              <a:t>Simplify/rigidify</a:t>
            </a:r>
            <a:endParaRPr lang="en-US" b="1" dirty="0">
              <a:solidFill>
                <a:schemeClr val="bg1"/>
              </a:solidFill>
            </a:endParaRPr>
          </a:p>
          <a:p>
            <a:pPr>
              <a:defRPr/>
            </a:pPr>
            <a:r>
              <a:rPr lang="en-US" b="1" dirty="0">
                <a:solidFill>
                  <a:schemeClr val="bg1"/>
                </a:solidFill>
              </a:rPr>
              <a:t>Add more rules</a:t>
            </a:r>
          </a:p>
        </p:txBody>
      </p:sp>
      <p:sp>
        <p:nvSpPr>
          <p:cNvPr id="5" name="TextBox 4"/>
          <p:cNvSpPr txBox="1"/>
          <p:nvPr/>
        </p:nvSpPr>
        <p:spPr>
          <a:xfrm>
            <a:off x="3810000" y="3352801"/>
            <a:ext cx="1143000" cy="923925"/>
          </a:xfrm>
          <a:prstGeom prst="rect">
            <a:avLst/>
          </a:prstGeom>
          <a:solidFill>
            <a:schemeClr val="accent5">
              <a:lumMod val="40000"/>
              <a:lumOff val="60000"/>
            </a:schemeClr>
          </a:solidFill>
        </p:spPr>
        <p:txBody>
          <a:bodyPr>
            <a:spAutoFit/>
          </a:bodyPr>
          <a:lstStyle/>
          <a:p>
            <a:pPr>
              <a:defRPr/>
            </a:pPr>
            <a:r>
              <a:rPr lang="en-US" b="1" dirty="0">
                <a:solidFill>
                  <a:schemeClr val="bg1"/>
                </a:solidFill>
              </a:rPr>
              <a:t>Winners and Losers</a:t>
            </a:r>
          </a:p>
        </p:txBody>
      </p:sp>
      <p:sp>
        <p:nvSpPr>
          <p:cNvPr id="48135" name="TextBox 5"/>
          <p:cNvSpPr txBox="1">
            <a:spLocks noChangeArrowheads="1"/>
          </p:cNvSpPr>
          <p:nvPr/>
        </p:nvSpPr>
        <p:spPr bwMode="auto">
          <a:xfrm>
            <a:off x="5181600" y="2438401"/>
            <a:ext cx="2461146"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800" b="1" dirty="0"/>
              <a:t>CONTROL</a:t>
            </a:r>
          </a:p>
        </p:txBody>
      </p:sp>
    </p:spTree>
    <p:extLst>
      <p:ext uri="{BB962C8B-B14F-4D97-AF65-F5344CB8AC3E}">
        <p14:creationId xmlns:p14="http://schemas.microsoft.com/office/powerpoint/2010/main" val="410589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pPr algn="ctr" eaLnBrk="1" hangingPunct="1"/>
            <a:r>
              <a:rPr lang="en-US" altLang="en-US" dirty="0" smtClean="0">
                <a:cs typeface="Times" panose="02020603050405020304" pitchFamily="18" charset="0"/>
              </a:rPr>
              <a:t>			COLLAPSE</a:t>
            </a:r>
          </a:p>
        </p:txBody>
      </p:sp>
      <p:graphicFrame>
        <p:nvGraphicFramePr>
          <p:cNvPr id="50179" name="Object 1028"/>
          <p:cNvGraphicFramePr>
            <a:graphicFrameLocks noGrp="1" noChangeAspect="1"/>
          </p:cNvGraphicFramePr>
          <p:nvPr>
            <p:ph type="body" idx="1"/>
            <p:extLst>
              <p:ext uri="{D42A27DB-BD31-4B8C-83A1-F6EECF244321}">
                <p14:modId xmlns:p14="http://schemas.microsoft.com/office/powerpoint/2010/main" val="176752425"/>
              </p:ext>
            </p:extLst>
          </p:nvPr>
        </p:nvGraphicFramePr>
        <p:xfrm>
          <a:off x="2497668" y="1270000"/>
          <a:ext cx="7108825" cy="5218113"/>
        </p:xfrm>
        <a:graphic>
          <a:graphicData uri="http://schemas.openxmlformats.org/presentationml/2006/ole">
            <mc:AlternateContent xmlns:mc="http://schemas.openxmlformats.org/markup-compatibility/2006">
              <mc:Choice xmlns:v="urn:schemas-microsoft-com:vml" Requires="v">
                <p:oleObj spid="_x0000_s4144" name="Photo Editor Photo" r:id="rId4" imgW="7725853" imgH="5544324" progId="MSPhotoEd.3">
                  <p:embed/>
                </p:oleObj>
              </mc:Choice>
              <mc:Fallback>
                <p:oleObj name="Photo Editor Photo" r:id="rId4" imgW="7725853" imgH="554432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668" y="1270000"/>
                        <a:ext cx="7108825" cy="5218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0" name="TextBox 2"/>
          <p:cNvSpPr txBox="1">
            <a:spLocks noChangeArrowheads="1"/>
          </p:cNvSpPr>
          <p:nvPr/>
        </p:nvSpPr>
        <p:spPr bwMode="auto">
          <a:xfrm>
            <a:off x="4256088" y="4013200"/>
            <a:ext cx="1670579"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b="1" dirty="0">
                <a:solidFill>
                  <a:schemeClr val="bg1"/>
                </a:solidFill>
              </a:rPr>
              <a:t>Changes</a:t>
            </a:r>
          </a:p>
        </p:txBody>
      </p:sp>
      <p:sp>
        <p:nvSpPr>
          <p:cNvPr id="50181" name="TextBox 2"/>
          <p:cNvSpPr txBox="1">
            <a:spLocks noChangeArrowheads="1"/>
          </p:cNvSpPr>
          <p:nvPr/>
        </p:nvSpPr>
        <p:spPr bwMode="auto">
          <a:xfrm>
            <a:off x="4648200" y="3119438"/>
            <a:ext cx="21336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3200" b="1"/>
              <a:t>Collapse</a:t>
            </a:r>
          </a:p>
        </p:txBody>
      </p:sp>
      <p:sp>
        <p:nvSpPr>
          <p:cNvPr id="50182" name="TextBox 4"/>
          <p:cNvSpPr txBox="1">
            <a:spLocks noChangeArrowheads="1"/>
          </p:cNvSpPr>
          <p:nvPr/>
        </p:nvSpPr>
        <p:spPr bwMode="auto">
          <a:xfrm>
            <a:off x="3124200" y="52768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b="1">
                <a:solidFill>
                  <a:schemeClr val="bg1"/>
                </a:solidFill>
              </a:rPr>
              <a:t>Anarchy</a:t>
            </a:r>
          </a:p>
        </p:txBody>
      </p:sp>
    </p:spTree>
    <p:extLst>
      <p:ext uri="{BB962C8B-B14F-4D97-AF65-F5344CB8AC3E}">
        <p14:creationId xmlns:p14="http://schemas.microsoft.com/office/powerpoint/2010/main" val="98755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1752600" y="152400"/>
            <a:ext cx="8458200" cy="1066800"/>
          </a:xfrm>
        </p:spPr>
        <p:txBody>
          <a:bodyPr/>
          <a:lstStyle/>
          <a:p>
            <a:pPr eaLnBrk="1" hangingPunct="1">
              <a:defRPr/>
            </a:pPr>
            <a:r>
              <a:rPr lang="en-US" dirty="0" smtClean="0">
                <a:solidFill>
                  <a:schemeClr val="tx1"/>
                </a:solidFill>
              </a:rPr>
              <a:t>Emergent consciousness</a:t>
            </a:r>
            <a:endParaRPr lang="en-US" dirty="0" smtClean="0"/>
          </a:p>
        </p:txBody>
      </p:sp>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685800"/>
            <a:ext cx="9753600"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3" descr="yin-yang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76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4"/>
          <p:cNvSpPr txBox="1">
            <a:spLocks noChangeArrowheads="1"/>
          </p:cNvSpPr>
          <p:nvPr/>
        </p:nvSpPr>
        <p:spPr bwMode="auto">
          <a:xfrm>
            <a:off x="3429000" y="5731934"/>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b="1" dirty="0">
                <a:solidFill>
                  <a:srgbClr val="000000"/>
                </a:solidFill>
              </a:rPr>
              <a:t>Social Justice -economic-justice</a:t>
            </a:r>
          </a:p>
          <a:p>
            <a:pPr algn="ctr" eaLnBrk="1" hangingPunct="1">
              <a:spcBef>
                <a:spcPct val="0"/>
              </a:spcBef>
              <a:buClrTx/>
              <a:buSzTx/>
              <a:buFontTx/>
              <a:buNone/>
            </a:pPr>
            <a:r>
              <a:rPr lang="en-US" altLang="en-US" sz="1800" b="1" dirty="0">
                <a:solidFill>
                  <a:srgbClr val="000000"/>
                </a:solidFill>
              </a:rPr>
              <a:t>eco-sustainable</a:t>
            </a:r>
          </a:p>
        </p:txBody>
      </p:sp>
    </p:spTree>
    <p:extLst>
      <p:ext uri="{BB962C8B-B14F-4D97-AF65-F5344CB8AC3E}">
        <p14:creationId xmlns:p14="http://schemas.microsoft.com/office/powerpoint/2010/main" val="302165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981200" y="277814"/>
            <a:ext cx="8229600" cy="788987"/>
          </a:xfrm>
        </p:spPr>
        <p:txBody>
          <a:bodyPr/>
          <a:lstStyle/>
          <a:p>
            <a:pPr eaLnBrk="1" hangingPunct="1"/>
            <a:r>
              <a:rPr lang="en-US" altLang="en-US" dirty="0" smtClean="0"/>
              <a:t>Modern Western </a:t>
            </a:r>
            <a:r>
              <a:rPr lang="en-US" altLang="en-US" dirty="0"/>
              <a:t>P</a:t>
            </a:r>
            <a:r>
              <a:rPr lang="en-US" altLang="en-US" dirty="0" smtClean="0"/>
              <a:t>sychology</a:t>
            </a:r>
          </a:p>
        </p:txBody>
      </p:sp>
      <p:sp>
        <p:nvSpPr>
          <p:cNvPr id="20483" name="Rectangle 5"/>
          <p:cNvSpPr>
            <a:spLocks noGrp="1" noChangeArrowheads="1"/>
          </p:cNvSpPr>
          <p:nvPr>
            <p:ph type="body" sz="half" idx="1"/>
          </p:nvPr>
        </p:nvSpPr>
        <p:spPr>
          <a:xfrm>
            <a:off x="1905000" y="1489076"/>
            <a:ext cx="4267200" cy="5368925"/>
          </a:xfrm>
        </p:spPr>
        <p:txBody>
          <a:bodyPr/>
          <a:lstStyle/>
          <a:p>
            <a:pPr marL="0" indent="0">
              <a:lnSpc>
                <a:spcPct val="90000"/>
              </a:lnSpc>
              <a:spcBef>
                <a:spcPct val="0"/>
              </a:spcBef>
              <a:buNone/>
            </a:pPr>
            <a:endParaRPr lang="en-US" altLang="en-US" sz="2400" dirty="0">
              <a:cs typeface="Times New Roman" panose="02020603050405020304" pitchFamily="18" charset="0"/>
            </a:endParaRPr>
          </a:p>
          <a:p>
            <a:pPr>
              <a:lnSpc>
                <a:spcPct val="90000"/>
              </a:lnSpc>
              <a:spcBef>
                <a:spcPct val="0"/>
              </a:spcBef>
              <a:buFontTx/>
              <a:buChar char="•"/>
            </a:pPr>
            <a:r>
              <a:rPr lang="en-US" altLang="en-US" sz="2400" dirty="0">
                <a:cs typeface="Times New Roman" panose="02020603050405020304" pitchFamily="18" charset="0"/>
              </a:rPr>
              <a:t>Rational </a:t>
            </a:r>
          </a:p>
          <a:p>
            <a:pPr>
              <a:lnSpc>
                <a:spcPct val="90000"/>
              </a:lnSpc>
              <a:spcBef>
                <a:spcPct val="0"/>
              </a:spcBef>
              <a:buFontTx/>
              <a:buChar char="•"/>
            </a:pPr>
            <a:r>
              <a:rPr lang="en-US" altLang="en-US" sz="2400" dirty="0" smtClean="0">
                <a:cs typeface="Times New Roman" panose="02020603050405020304" pitchFamily="18" charset="0"/>
              </a:rPr>
              <a:t>Mechanistic</a:t>
            </a:r>
            <a:endParaRPr lang="en-US" altLang="en-US" sz="2400" dirty="0" smtClean="0">
              <a:cs typeface="Times New Roman" panose="02020603050405020304" pitchFamily="18" charset="0"/>
            </a:endParaRPr>
          </a:p>
          <a:p>
            <a:pPr>
              <a:lnSpc>
                <a:spcPct val="90000"/>
              </a:lnSpc>
              <a:spcBef>
                <a:spcPct val="0"/>
              </a:spcBef>
              <a:buFontTx/>
              <a:buChar char="•"/>
            </a:pPr>
            <a:r>
              <a:rPr lang="en-US" altLang="en-US" sz="2400" dirty="0" smtClean="0">
                <a:cs typeface="Times New Roman" panose="02020603050405020304" pitchFamily="18" charset="0"/>
              </a:rPr>
              <a:t>Objective</a:t>
            </a:r>
            <a:endParaRPr lang="en-US" altLang="en-US" sz="2400" dirty="0">
              <a:cs typeface="Times New Roman" panose="02020603050405020304" pitchFamily="18" charset="0"/>
            </a:endParaRPr>
          </a:p>
          <a:p>
            <a:pPr>
              <a:lnSpc>
                <a:spcPct val="90000"/>
              </a:lnSpc>
              <a:spcBef>
                <a:spcPct val="0"/>
              </a:spcBef>
              <a:buFontTx/>
              <a:buChar char="•"/>
            </a:pPr>
            <a:r>
              <a:rPr lang="en-US" altLang="en-US" sz="2400" dirty="0" smtClean="0">
                <a:cs typeface="Times New Roman" panose="02020603050405020304" pitchFamily="18" charset="0"/>
              </a:rPr>
              <a:t>Clear </a:t>
            </a:r>
            <a:r>
              <a:rPr lang="en-US" altLang="en-US" sz="2400" dirty="0">
                <a:cs typeface="Times New Roman" panose="02020603050405020304" pitchFamily="18" charset="0"/>
              </a:rPr>
              <a:t>fixed boundaries</a:t>
            </a:r>
          </a:p>
          <a:p>
            <a:pPr>
              <a:lnSpc>
                <a:spcPct val="90000"/>
              </a:lnSpc>
              <a:spcBef>
                <a:spcPct val="0"/>
              </a:spcBef>
              <a:buFontTx/>
              <a:buChar char="•"/>
            </a:pPr>
            <a:r>
              <a:rPr lang="en-US" altLang="en-US" sz="2400" dirty="0" smtClean="0">
                <a:cs typeface="Times New Roman" panose="02020603050405020304" pitchFamily="18" charset="0"/>
              </a:rPr>
              <a:t>Reductionist</a:t>
            </a:r>
            <a:endParaRPr lang="en-US" altLang="en-US" sz="2400" dirty="0">
              <a:cs typeface="Times New Roman" panose="02020603050405020304" pitchFamily="18" charset="0"/>
            </a:endParaRPr>
          </a:p>
          <a:p>
            <a:pPr>
              <a:lnSpc>
                <a:spcPct val="90000"/>
              </a:lnSpc>
              <a:spcBef>
                <a:spcPct val="0"/>
              </a:spcBef>
              <a:buFontTx/>
              <a:buChar char="•"/>
            </a:pPr>
            <a:r>
              <a:rPr lang="en-US" altLang="en-US" sz="2400" dirty="0">
                <a:cs typeface="Times New Roman" panose="02020603050405020304" pitchFamily="18" charset="0"/>
              </a:rPr>
              <a:t>S</a:t>
            </a:r>
            <a:r>
              <a:rPr lang="en-US" altLang="en-US" sz="2400" dirty="0" smtClean="0">
                <a:cs typeface="Times New Roman" panose="02020603050405020304" pitchFamily="18" charset="0"/>
              </a:rPr>
              <a:t>ees </a:t>
            </a:r>
            <a:r>
              <a:rPr lang="en-US" altLang="en-US" sz="2400" dirty="0" smtClean="0">
                <a:cs typeface="Times New Roman" panose="02020603050405020304" pitchFamily="18" charset="0"/>
              </a:rPr>
              <a:t>parts)</a:t>
            </a:r>
            <a:endParaRPr lang="en-US" altLang="en-US" sz="2400" dirty="0">
              <a:cs typeface="Times New Roman" panose="02020603050405020304" pitchFamily="18" charset="0"/>
            </a:endParaRPr>
          </a:p>
          <a:p>
            <a:pPr>
              <a:lnSpc>
                <a:spcPct val="90000"/>
              </a:lnSpc>
              <a:spcBef>
                <a:spcPct val="0"/>
              </a:spcBef>
              <a:buFontTx/>
              <a:buChar char="•"/>
            </a:pPr>
            <a:r>
              <a:rPr lang="en-US" altLang="en-US" sz="2400" dirty="0" smtClean="0">
                <a:cs typeface="Times New Roman" panose="02020603050405020304" pitchFamily="18" charset="0"/>
              </a:rPr>
              <a:t>Individualistic</a:t>
            </a:r>
            <a:endParaRPr lang="en-US" altLang="en-US" sz="2400" dirty="0">
              <a:cs typeface="Times New Roman" panose="02020603050405020304" pitchFamily="18" charset="0"/>
            </a:endParaRPr>
          </a:p>
          <a:p>
            <a:pPr>
              <a:lnSpc>
                <a:spcPct val="90000"/>
              </a:lnSpc>
              <a:spcBef>
                <a:spcPct val="0"/>
              </a:spcBef>
              <a:buFontTx/>
              <a:buChar char="•"/>
            </a:pPr>
            <a:r>
              <a:rPr lang="en-US" altLang="en-US" sz="2400" dirty="0">
                <a:cs typeface="Times New Roman" panose="02020603050405020304" pitchFamily="18" charset="0"/>
              </a:rPr>
              <a:t>Analytic </a:t>
            </a:r>
            <a:endParaRPr lang="en-US" altLang="en-US" sz="2400" dirty="0"/>
          </a:p>
          <a:p>
            <a:pPr>
              <a:lnSpc>
                <a:spcPct val="90000"/>
              </a:lnSpc>
              <a:spcBef>
                <a:spcPct val="0"/>
              </a:spcBef>
              <a:buClrTx/>
              <a:buSzTx/>
              <a:buFontTx/>
              <a:buChar char="•"/>
            </a:pPr>
            <a:r>
              <a:rPr lang="en-US" altLang="en-US" sz="2400" dirty="0">
                <a:latin typeface="+mj-lt"/>
                <a:cs typeface="Times New Roman" pitchFamily="18" charset="0"/>
              </a:rPr>
              <a:t>A</a:t>
            </a:r>
            <a:r>
              <a:rPr lang="en-US" altLang="en-US" sz="2400" dirty="0" smtClean="0">
                <a:latin typeface="+mj-lt"/>
                <a:cs typeface="Times New Roman" pitchFamily="18" charset="0"/>
              </a:rPr>
              <a:t>bstract</a:t>
            </a:r>
            <a:r>
              <a:rPr lang="en-US" altLang="en-US" sz="2400" dirty="0">
                <a:latin typeface="+mj-lt"/>
                <a:cs typeface="Times New Roman" pitchFamily="18" charset="0"/>
              </a:rPr>
              <a:t>, deductive &amp; </a:t>
            </a:r>
            <a:r>
              <a:rPr lang="en-US" altLang="en-US" sz="2400" dirty="0" smtClean="0">
                <a:latin typeface="+mj-lt"/>
                <a:cs typeface="Times New Roman" pitchFamily="18" charset="0"/>
              </a:rPr>
              <a:t>theoretical reasoning</a:t>
            </a:r>
            <a:endParaRPr lang="en-US" altLang="en-US" sz="2400" dirty="0">
              <a:latin typeface="+mj-lt"/>
              <a:cs typeface="Times New Roman" pitchFamily="18" charset="0"/>
            </a:endParaRPr>
          </a:p>
          <a:p>
            <a:pPr>
              <a:lnSpc>
                <a:spcPct val="90000"/>
              </a:lnSpc>
              <a:spcBef>
                <a:spcPct val="0"/>
              </a:spcBef>
              <a:buClrTx/>
              <a:buSzTx/>
              <a:buFontTx/>
              <a:buChar char="•"/>
            </a:pPr>
            <a:endParaRPr lang="en-US" altLang="en-US" sz="2400" b="1" dirty="0">
              <a:latin typeface="Times New Roman" panose="02020603050405020304" pitchFamily="18" charset="0"/>
              <a:cs typeface="Times New Roman" panose="02020603050405020304" pitchFamily="18" charset="0"/>
            </a:endParaRPr>
          </a:p>
          <a:p>
            <a:pPr>
              <a:lnSpc>
                <a:spcPct val="90000"/>
              </a:lnSpc>
              <a:spcBef>
                <a:spcPct val="0"/>
              </a:spcBef>
              <a:buClrTx/>
              <a:buSzTx/>
              <a:buFontTx/>
              <a:buNone/>
            </a:pPr>
            <a:endParaRPr lang="en-US" altLang="en-US" sz="2000" b="1" dirty="0">
              <a:latin typeface="Times" panose="02020603050405020304" pitchFamily="18" charset="0"/>
            </a:endParaRPr>
          </a:p>
          <a:p>
            <a:pPr eaLnBrk="1" hangingPunct="1">
              <a:lnSpc>
                <a:spcPct val="90000"/>
              </a:lnSpc>
            </a:pPr>
            <a:endParaRPr lang="en-US" altLang="en-US" sz="2000" dirty="0"/>
          </a:p>
        </p:txBody>
      </p:sp>
      <p:sp>
        <p:nvSpPr>
          <p:cNvPr id="23556" name="Rectangle 6"/>
          <p:cNvSpPr>
            <a:spLocks noGrp="1" noChangeArrowheads="1"/>
          </p:cNvSpPr>
          <p:nvPr>
            <p:ph type="body" sz="half" idx="2"/>
          </p:nvPr>
        </p:nvSpPr>
        <p:spPr>
          <a:xfrm>
            <a:off x="6299851" y="1318845"/>
            <a:ext cx="4191000" cy="4425463"/>
          </a:xfrm>
        </p:spPr>
        <p:txBody>
          <a:bodyPr>
            <a:normAutofit/>
          </a:bodyPr>
          <a:lstStyle/>
          <a:p>
            <a:pPr marL="0" indent="0">
              <a:lnSpc>
                <a:spcPct val="90000"/>
              </a:lnSpc>
              <a:spcBef>
                <a:spcPct val="0"/>
              </a:spcBef>
              <a:buClrTx/>
              <a:buSzTx/>
              <a:buNone/>
              <a:defRPr/>
            </a:pPr>
            <a:endParaRPr lang="en-US" altLang="en-US" sz="2400" dirty="0">
              <a:latin typeface="+mj-lt"/>
              <a:ea typeface="MS UI Gothic" panose="020B0600070205080204" pitchFamily="34" charset="-128"/>
              <a:cs typeface="Times New Roman" pitchFamily="18" charset="0"/>
            </a:endParaRPr>
          </a:p>
          <a:p>
            <a:pPr>
              <a:lnSpc>
                <a:spcPct val="90000"/>
              </a:lnSpc>
              <a:spcBef>
                <a:spcPct val="0"/>
              </a:spcBef>
              <a:buClrTx/>
              <a:buSzTx/>
              <a:buFontTx/>
              <a:buChar char="•"/>
              <a:defRPr/>
            </a:pPr>
            <a:r>
              <a:rPr lang="en-US" altLang="en-US" sz="2400" dirty="0" smtClean="0">
                <a:latin typeface="+mj-lt"/>
                <a:cs typeface="Times New Roman" pitchFamily="18" charset="0"/>
              </a:rPr>
              <a:t> </a:t>
            </a:r>
            <a:r>
              <a:rPr lang="en-US" altLang="en-US" sz="2400" dirty="0">
                <a:latin typeface="+mj-lt"/>
                <a:cs typeface="Times New Roman" pitchFamily="18" charset="0"/>
              </a:rPr>
              <a:t>Distrusts body--splits "mind" from "body“</a:t>
            </a:r>
          </a:p>
          <a:p>
            <a:pPr>
              <a:lnSpc>
                <a:spcPct val="90000"/>
              </a:lnSpc>
              <a:spcBef>
                <a:spcPct val="0"/>
              </a:spcBef>
              <a:buClrTx/>
              <a:buSzTx/>
              <a:buFontTx/>
              <a:buChar char="•"/>
              <a:defRPr/>
            </a:pPr>
            <a:r>
              <a:rPr lang="en-US" altLang="en-US" sz="2400" dirty="0">
                <a:latin typeface="+mj-lt"/>
                <a:cs typeface="Times New Roman" pitchFamily="18" charset="0"/>
              </a:rPr>
              <a:t>Distrusts intuition and </a:t>
            </a:r>
            <a:r>
              <a:rPr lang="en-US" altLang="en-US" sz="2400" dirty="0" smtClean="0">
                <a:latin typeface="+mj-lt"/>
                <a:cs typeface="Times New Roman" pitchFamily="18" charset="0"/>
              </a:rPr>
              <a:t>emotion</a:t>
            </a:r>
            <a:endParaRPr lang="en-US" altLang="en-US" sz="2400" dirty="0">
              <a:latin typeface="+mj-lt"/>
              <a:cs typeface="Times New Roman" pitchFamily="18" charset="0"/>
            </a:endParaRPr>
          </a:p>
          <a:p>
            <a:pPr>
              <a:lnSpc>
                <a:spcPct val="90000"/>
              </a:lnSpc>
              <a:spcBef>
                <a:spcPct val="0"/>
              </a:spcBef>
              <a:buClrTx/>
              <a:buSzTx/>
              <a:buFontTx/>
              <a:buChar char="•"/>
              <a:defRPr/>
            </a:pPr>
            <a:r>
              <a:rPr lang="en-US" altLang="en-US" sz="2400" dirty="0">
                <a:latin typeface="+mj-lt"/>
                <a:cs typeface="Times New Roman" pitchFamily="18" charset="0"/>
              </a:rPr>
              <a:t>Distrusts </a:t>
            </a:r>
            <a:r>
              <a:rPr lang="en-US" altLang="en-US" sz="2400" dirty="0" smtClean="0">
                <a:latin typeface="+mj-lt"/>
                <a:cs typeface="Times New Roman" pitchFamily="18" charset="0"/>
              </a:rPr>
              <a:t>empathy</a:t>
            </a:r>
          </a:p>
          <a:p>
            <a:pPr>
              <a:lnSpc>
                <a:spcPct val="90000"/>
              </a:lnSpc>
              <a:spcBef>
                <a:spcPct val="0"/>
              </a:spcBef>
              <a:buClrTx/>
              <a:buSzTx/>
              <a:buFontTx/>
              <a:buChar char="•"/>
              <a:defRPr/>
            </a:pPr>
            <a:r>
              <a:rPr lang="en-US" altLang="en-US" sz="2400" dirty="0" smtClean="0">
                <a:latin typeface="+mj-lt"/>
                <a:cs typeface="Times New Roman" pitchFamily="18" charset="0"/>
              </a:rPr>
              <a:t>Competes </a:t>
            </a:r>
            <a:r>
              <a:rPr lang="en-US" altLang="en-US" sz="2400" dirty="0">
                <a:latin typeface="+mj-lt"/>
                <a:cs typeface="Times New Roman" pitchFamily="18" charset="0"/>
              </a:rPr>
              <a:t>with everyone</a:t>
            </a:r>
          </a:p>
          <a:p>
            <a:pPr>
              <a:lnSpc>
                <a:spcPct val="90000"/>
              </a:lnSpc>
              <a:spcBef>
                <a:spcPct val="0"/>
              </a:spcBef>
              <a:buClrTx/>
              <a:buSzTx/>
              <a:buFontTx/>
              <a:buChar char="•"/>
              <a:defRPr/>
            </a:pPr>
            <a:r>
              <a:rPr lang="en-US" altLang="en-US" sz="2400" dirty="0">
                <a:latin typeface="+mj-lt"/>
                <a:cs typeface="Times New Roman" pitchFamily="18" charset="0"/>
              </a:rPr>
              <a:t>Collaborates </a:t>
            </a:r>
            <a:r>
              <a:rPr lang="en-US" altLang="en-US" sz="2400" dirty="0" smtClean="0">
                <a:latin typeface="+mj-lt"/>
                <a:cs typeface="Times New Roman" pitchFamily="18" charset="0"/>
              </a:rPr>
              <a:t>only strategically</a:t>
            </a:r>
            <a:endParaRPr lang="en-US" altLang="en-US" sz="2400" dirty="0">
              <a:latin typeface="+mj-lt"/>
              <a:cs typeface="Times New Roman" pitchFamily="18" charset="0"/>
            </a:endParaRPr>
          </a:p>
        </p:txBody>
      </p:sp>
    </p:spTree>
    <p:extLst>
      <p:ext uri="{BB962C8B-B14F-4D97-AF65-F5344CB8AC3E}">
        <p14:creationId xmlns:p14="http://schemas.microsoft.com/office/powerpoint/2010/main" val="275295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41172"/>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idx="4294967295"/>
          </p:nvPr>
        </p:nvSpPr>
        <p:spPr>
          <a:xfrm>
            <a:off x="1524000" y="0"/>
            <a:ext cx="8229600" cy="1295400"/>
          </a:xfrm>
        </p:spPr>
        <p:txBody>
          <a:bodyPr/>
          <a:lstStyle/>
          <a:p>
            <a:pPr eaLnBrk="1" hangingPunct="1"/>
            <a:r>
              <a:rPr lang="en-US" altLang="en-US" smtClean="0"/>
              <a:t>Modern mind-Postmodern world</a:t>
            </a:r>
          </a:p>
        </p:txBody>
      </p:sp>
      <p:pic>
        <p:nvPicPr>
          <p:cNvPr id="4" name="Picture 2" descr="fort william mtb 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51468"/>
            <a:ext cx="4893734" cy="374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24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Persons of tomorrow: Carl Rogers </a:t>
            </a:r>
            <a:endParaRPr lang="en-US" dirty="0"/>
          </a:p>
        </p:txBody>
      </p:sp>
      <p:sp>
        <p:nvSpPr>
          <p:cNvPr id="8" name="Content Placeholder 7"/>
          <p:cNvSpPr>
            <a:spLocks noGrp="1"/>
          </p:cNvSpPr>
          <p:nvPr>
            <p:ph sz="half" idx="1"/>
          </p:nvPr>
        </p:nvSpPr>
        <p:spPr/>
        <p:txBody>
          <a:bodyPr>
            <a:normAutofit/>
          </a:bodyPr>
          <a:lstStyle/>
          <a:p>
            <a:r>
              <a:rPr lang="en-US" dirty="0"/>
              <a:t>At home in turbulent times. </a:t>
            </a:r>
          </a:p>
          <a:p>
            <a:r>
              <a:rPr lang="en-US" dirty="0" smtClean="0"/>
              <a:t>Process persons, Trust</a:t>
            </a:r>
          </a:p>
          <a:p>
            <a:r>
              <a:rPr lang="en-US" dirty="0" smtClean="0"/>
              <a:t>Combine reason and intuition</a:t>
            </a:r>
          </a:p>
          <a:p>
            <a:r>
              <a:rPr lang="en-US" dirty="0" smtClean="0"/>
              <a:t>Open </a:t>
            </a:r>
            <a:r>
              <a:rPr lang="en-US" dirty="0"/>
              <a:t>to learning from new experiences</a:t>
            </a:r>
          </a:p>
          <a:p>
            <a:r>
              <a:rPr lang="en-US" dirty="0"/>
              <a:t>Desire </a:t>
            </a:r>
            <a:r>
              <a:rPr lang="en-US" dirty="0" smtClean="0"/>
              <a:t>authenticity/intimacy </a:t>
            </a:r>
          </a:p>
          <a:p>
            <a:r>
              <a:rPr lang="en-US" dirty="0" smtClean="0"/>
              <a:t>Seek relationship with Nature</a:t>
            </a:r>
            <a:endParaRPr lang="en-US" dirty="0"/>
          </a:p>
          <a:p>
            <a:r>
              <a:rPr lang="en-US" dirty="0"/>
              <a:t>Internal moral compass</a:t>
            </a:r>
          </a:p>
          <a:p>
            <a:r>
              <a:rPr lang="en-US" dirty="0" smtClean="0"/>
              <a:t>Resilient</a:t>
            </a:r>
          </a:p>
        </p:txBody>
      </p:sp>
      <p:sp>
        <p:nvSpPr>
          <p:cNvPr id="9" name="Content Placeholder 8"/>
          <p:cNvSpPr>
            <a:spLocks noGrp="1"/>
          </p:cNvSpPr>
          <p:nvPr>
            <p:ph sz="half" idx="2"/>
          </p:nvPr>
        </p:nvSpPr>
        <p:spPr/>
        <p:txBody>
          <a:bodyPr>
            <a:normAutofit/>
          </a:bodyPr>
          <a:lstStyle/>
          <a:p>
            <a:r>
              <a:rPr lang="en-US" dirty="0" smtClean="0"/>
              <a:t>Trust the creative force  </a:t>
            </a:r>
            <a:endParaRPr lang="en-US" dirty="0"/>
          </a:p>
          <a:p>
            <a:r>
              <a:rPr lang="en-US" dirty="0"/>
              <a:t>Courage to face the future without illusion</a:t>
            </a:r>
          </a:p>
          <a:p>
            <a:r>
              <a:rPr lang="en-US" dirty="0"/>
              <a:t>Empathic</a:t>
            </a:r>
          </a:p>
          <a:p>
            <a:r>
              <a:rPr lang="en-US" dirty="0"/>
              <a:t>Self reflective</a:t>
            </a:r>
          </a:p>
          <a:p>
            <a:r>
              <a:rPr lang="en-US" dirty="0"/>
              <a:t>Relationally competent </a:t>
            </a:r>
            <a:endParaRPr lang="en-US" dirty="0" smtClean="0"/>
          </a:p>
          <a:p>
            <a:r>
              <a:rPr lang="en-US" dirty="0" smtClean="0"/>
              <a:t>Inclusive </a:t>
            </a:r>
            <a:r>
              <a:rPr lang="en-US" dirty="0"/>
              <a:t>of “others” </a:t>
            </a:r>
          </a:p>
          <a:p>
            <a:r>
              <a:rPr lang="en-US" dirty="0"/>
              <a:t>“THEY WILL BE ABLE TO MAKE THE PARADIGM SHIFT”</a:t>
            </a:r>
          </a:p>
          <a:p>
            <a:endParaRPr lang="en-US" dirty="0"/>
          </a:p>
        </p:txBody>
      </p:sp>
    </p:spTree>
    <p:extLst>
      <p:ext uri="{BB962C8B-B14F-4D97-AF65-F5344CB8AC3E}">
        <p14:creationId xmlns:p14="http://schemas.microsoft.com/office/powerpoint/2010/main" val="2104521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394" y="724242"/>
            <a:ext cx="2141538"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675" y="1309688"/>
            <a:ext cx="17018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269" y="510443"/>
            <a:ext cx="19065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7895" y="916330"/>
            <a:ext cx="18796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8250" y="1452564"/>
            <a:ext cx="1887538"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5358" y="1046222"/>
            <a:ext cx="160020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8394" y="3918859"/>
            <a:ext cx="1636712"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8871" y="3898219"/>
            <a:ext cx="15113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2850" y="3933146"/>
            <a:ext cx="12954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1038" y="3424239"/>
            <a:ext cx="17589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43157" y="3896632"/>
            <a:ext cx="158591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84673" y="4047785"/>
            <a:ext cx="12239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04158" y="6208372"/>
            <a:ext cx="8331200" cy="461665"/>
          </a:xfrm>
          <a:prstGeom prst="rect">
            <a:avLst/>
          </a:prstGeom>
          <a:noFill/>
        </p:spPr>
        <p:txBody>
          <a:bodyPr wrap="square" rtlCol="0">
            <a:spAutoFit/>
          </a:bodyPr>
          <a:lstStyle/>
          <a:p>
            <a:pPr algn="ctr"/>
            <a:r>
              <a:rPr lang="en-US" sz="2400" dirty="0" smtClean="0">
                <a:solidFill>
                  <a:srgbClr val="FFFF00"/>
                </a:solidFill>
              </a:rPr>
              <a:t>Wizards of IFF</a:t>
            </a:r>
            <a:endParaRPr lang="en-US" sz="2400" dirty="0">
              <a:solidFill>
                <a:srgbClr val="FFFF00"/>
              </a:solidFill>
            </a:endParaRPr>
          </a:p>
        </p:txBody>
      </p:sp>
    </p:spTree>
    <p:extLst>
      <p:ext uri="{BB962C8B-B14F-4D97-AF65-F5344CB8AC3E}">
        <p14:creationId xmlns:p14="http://schemas.microsoft.com/office/powerpoint/2010/main" val="318306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839789"/>
            <a:ext cx="8596668" cy="1320800"/>
          </a:xfrm>
        </p:spPr>
        <p:txBody>
          <a:bodyPr>
            <a:normAutofit/>
          </a:bodyPr>
          <a:lstStyle/>
          <a:p>
            <a:r>
              <a:rPr lang="en-US" dirty="0" smtClean="0"/>
              <a:t/>
            </a:r>
            <a:br>
              <a:rPr lang="en-US" dirty="0" smtClean="0"/>
            </a:br>
            <a:r>
              <a:rPr lang="en-US" dirty="0" smtClean="0"/>
              <a:t>IFF Praxis: Adding to social capacity</a:t>
            </a:r>
            <a:endParaRPr lang="en-US" dirty="0"/>
          </a:p>
        </p:txBody>
      </p:sp>
      <p:sp>
        <p:nvSpPr>
          <p:cNvPr id="5" name="Content Placeholder 4"/>
          <p:cNvSpPr>
            <a:spLocks noGrp="1"/>
          </p:cNvSpPr>
          <p:nvPr>
            <p:ph idx="1"/>
          </p:nvPr>
        </p:nvSpPr>
        <p:spPr/>
        <p:txBody>
          <a:bodyPr>
            <a:normAutofit/>
          </a:bodyPr>
          <a:lstStyle/>
          <a:p>
            <a:r>
              <a:rPr lang="en-US" sz="2000" dirty="0"/>
              <a:t>Expertise in the background</a:t>
            </a:r>
          </a:p>
          <a:p>
            <a:r>
              <a:rPr lang="en-US" sz="2000" dirty="0" smtClean="0"/>
              <a:t>Facilitated dialogue</a:t>
            </a:r>
          </a:p>
          <a:p>
            <a:r>
              <a:rPr lang="en-US" sz="2000" dirty="0" smtClean="0"/>
              <a:t>Shadowing models</a:t>
            </a:r>
          </a:p>
          <a:p>
            <a:r>
              <a:rPr lang="en-US" sz="2000" dirty="0" smtClean="0"/>
              <a:t>Learning journeys</a:t>
            </a:r>
          </a:p>
          <a:p>
            <a:r>
              <a:rPr lang="en-US" sz="2000" dirty="0" smtClean="0"/>
              <a:t>Deep listening/empathic/associative/engaged</a:t>
            </a:r>
          </a:p>
          <a:p>
            <a:r>
              <a:rPr lang="en-US" sz="2000" dirty="0" smtClean="0"/>
              <a:t>Listening for process beyond content</a:t>
            </a:r>
          </a:p>
          <a:p>
            <a:r>
              <a:rPr lang="en-US" sz="2000" dirty="0" smtClean="0"/>
              <a:t>Listening through subjective ears, looking  through subjective eyes loving. </a:t>
            </a:r>
          </a:p>
          <a:p>
            <a:r>
              <a:rPr lang="en-US" sz="2000" dirty="0" smtClean="0"/>
              <a:t>Listening for the creative impulse </a:t>
            </a:r>
          </a:p>
        </p:txBody>
      </p:sp>
    </p:spTree>
    <p:extLst>
      <p:ext uri="{BB962C8B-B14F-4D97-AF65-F5344CB8AC3E}">
        <p14:creationId xmlns:p14="http://schemas.microsoft.com/office/powerpoint/2010/main" val="1764550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2209800" y="1768476"/>
            <a:ext cx="7772400" cy="1736725"/>
          </a:xfrm>
        </p:spPr>
        <p:txBody>
          <a:bodyPr/>
          <a:lstStyle/>
          <a:p>
            <a:pPr eaLnBrk="1" hangingPunct="1">
              <a:defRPr/>
            </a:pPr>
            <a:r>
              <a:rPr lang="en-US" dirty="0" smtClean="0"/>
              <a:t>Crisis of civilization</a:t>
            </a:r>
            <a:br>
              <a:rPr lang="en-US" dirty="0" smtClean="0"/>
            </a:br>
            <a:endParaRPr lang="en-US" dirty="0"/>
          </a:p>
        </p:txBody>
      </p:sp>
      <p:sp>
        <p:nvSpPr>
          <p:cNvPr id="5" name="Subtitle 4"/>
          <p:cNvSpPr>
            <a:spLocks noGrp="1"/>
          </p:cNvSpPr>
          <p:nvPr>
            <p:ph type="subTitle" sz="quarter" idx="1"/>
          </p:nvPr>
        </p:nvSpPr>
        <p:spPr/>
        <p:txBody>
          <a:bodyPr/>
          <a:lstStyle/>
          <a:p>
            <a:pPr eaLnBrk="1" hangingPunct="1">
              <a:defRPr/>
            </a:pPr>
            <a:endParaRPr lang="en-US"/>
          </a:p>
        </p:txBody>
      </p:sp>
    </p:spTree>
    <p:extLst>
      <p:ext uri="{BB962C8B-B14F-4D97-AF65-F5344CB8AC3E}">
        <p14:creationId xmlns:p14="http://schemas.microsoft.com/office/powerpoint/2010/main" val="2187550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9135" y="486770"/>
            <a:ext cx="8596668" cy="1320800"/>
          </a:xfrm>
        </p:spPr>
        <p:txBody>
          <a:bodyPr/>
          <a:lstStyle/>
          <a:p>
            <a:pPr algn="ctr"/>
            <a:r>
              <a:rPr lang="en-US" dirty="0" smtClean="0">
                <a:solidFill>
                  <a:srgbClr val="FFFF00"/>
                </a:solidFill>
              </a:rPr>
              <a:t>FALKIRK’S NEW IDENTITY </a:t>
            </a:r>
            <a:endParaRPr lang="en-US"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770" y="2129051"/>
            <a:ext cx="5250286" cy="349382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469" y="1973849"/>
            <a:ext cx="5078843" cy="3804230"/>
          </a:xfrm>
          <a:prstGeom prst="rect">
            <a:avLst/>
          </a:prstGeom>
        </p:spPr>
      </p:pic>
    </p:spTree>
    <p:extLst>
      <p:ext uri="{BB962C8B-B14F-4D97-AF65-F5344CB8AC3E}">
        <p14:creationId xmlns:p14="http://schemas.microsoft.com/office/powerpoint/2010/main" val="434661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My Future’s in Falkirk project </a:t>
            </a:r>
            <a:endParaRPr lang="en-US" dirty="0">
              <a:solidFill>
                <a:srgbClr val="FFFF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270000"/>
            <a:ext cx="11506313" cy="5213939"/>
          </a:xfrm>
          <a:prstGeom prst="rect">
            <a:avLst/>
          </a:prstGeom>
        </p:spPr>
      </p:pic>
    </p:spTree>
    <p:extLst>
      <p:ext uri="{BB962C8B-B14F-4D97-AF65-F5344CB8AC3E}">
        <p14:creationId xmlns:p14="http://schemas.microsoft.com/office/powerpoint/2010/main" val="2820619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FF00"/>
                </a:solidFill>
              </a:rPr>
              <a:t>SHINE, </a:t>
            </a:r>
            <a:r>
              <a:rPr lang="en-US" dirty="0" err="1" smtClean="0">
                <a:solidFill>
                  <a:srgbClr val="FFFF00"/>
                </a:solidFill>
              </a:rPr>
              <a:t>Galgael</a:t>
            </a:r>
            <a:r>
              <a:rPr lang="en-US" dirty="0" smtClean="0">
                <a:solidFill>
                  <a:srgbClr val="FFFF00"/>
                </a:solidFill>
              </a:rPr>
              <a:t>:  Applying old wisdom to new problems, Producers, Nuka </a:t>
            </a:r>
            <a:r>
              <a:rPr lang="en-US" dirty="0">
                <a:solidFill>
                  <a:srgbClr val="FFFF00"/>
                </a:solidFill>
              </a:rPr>
              <a:t>Model of Care</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3457" y="2874878"/>
            <a:ext cx="2404487" cy="2619375"/>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944" y="2121477"/>
            <a:ext cx="4373466" cy="1519204"/>
          </a:xfrm>
          <a:prstGeom prst="rect">
            <a:avLst/>
          </a:prstGeom>
        </p:spPr>
      </p:pic>
      <p:pic>
        <p:nvPicPr>
          <p:cNvPr id="13" name="Content Placeholder 12"/>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235420" y="3515574"/>
            <a:ext cx="3760962" cy="2817091"/>
          </a:xfrm>
        </p:spPr>
      </p:pic>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126" y="4630778"/>
            <a:ext cx="2969084" cy="194227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3392" y="5065938"/>
            <a:ext cx="2344402" cy="1507116"/>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888" y="4924119"/>
            <a:ext cx="2551471" cy="173439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8518" y="3222830"/>
            <a:ext cx="2016463" cy="1448866"/>
          </a:xfrm>
          <a:prstGeom prst="rect">
            <a:avLst/>
          </a:prstGeom>
        </p:spPr>
      </p:pic>
      <p:sp>
        <p:nvSpPr>
          <p:cNvPr id="7" name="TextBox 6"/>
          <p:cNvSpPr txBox="1"/>
          <p:nvPr/>
        </p:nvSpPr>
        <p:spPr>
          <a:xfrm>
            <a:off x="3491126" y="3810000"/>
            <a:ext cx="2907392" cy="369332"/>
          </a:xfrm>
          <a:prstGeom prst="rect">
            <a:avLst/>
          </a:prstGeom>
          <a:noFill/>
        </p:spPr>
        <p:txBody>
          <a:bodyPr wrap="square" rtlCol="0">
            <a:spAutoFit/>
          </a:bodyPr>
          <a:lstStyle/>
          <a:p>
            <a:r>
              <a:rPr lang="en-US" dirty="0" smtClean="0"/>
              <a:t>Conversations</a:t>
            </a:r>
            <a:endParaRPr lang="en-US" dirty="0"/>
          </a:p>
        </p:txBody>
      </p:sp>
    </p:spTree>
    <p:extLst>
      <p:ext uri="{BB962C8B-B14F-4D97-AF65-F5344CB8AC3E}">
        <p14:creationId xmlns:p14="http://schemas.microsoft.com/office/powerpoint/2010/main" val="2309024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14400" y="561833"/>
            <a:ext cx="8633347" cy="5509200"/>
          </a:xfrm>
          <a:prstGeom prst="rect">
            <a:avLst/>
          </a:prstGeom>
        </p:spPr>
        <p:txBody>
          <a:bodyPr wrap="square">
            <a:spAutoFit/>
          </a:bodyPr>
          <a:lstStyle/>
          <a:p>
            <a:pPr algn="ctr">
              <a:defRPr/>
            </a:pPr>
            <a:endParaRPr lang="en-US" altLang="en-US" sz="3200" b="1" dirty="0" smtClean="0"/>
          </a:p>
          <a:p>
            <a:pPr algn="ctr">
              <a:defRPr/>
            </a:pPr>
            <a:r>
              <a:rPr lang="en-US" altLang="en-US" sz="3200" b="1" dirty="0" smtClean="0"/>
              <a:t>Awareness</a:t>
            </a:r>
            <a:r>
              <a:rPr lang="en-US" altLang="en-US" sz="3200" b="1" dirty="0"/>
              <a:t>, Participation, </a:t>
            </a:r>
            <a:r>
              <a:rPr lang="en-US" altLang="en-US" sz="3200" b="1" dirty="0">
                <a:solidFill>
                  <a:srgbClr val="00FFFF"/>
                </a:solidFill>
              </a:rPr>
              <a:t>Empathy</a:t>
            </a:r>
            <a:r>
              <a:rPr lang="en-US" altLang="en-US" sz="3200" b="1" dirty="0"/>
              <a:t>, </a:t>
            </a:r>
            <a:r>
              <a:rPr lang="en-US" altLang="en-US" sz="3200" b="1" dirty="0">
                <a:solidFill>
                  <a:srgbClr val="00FFFF"/>
                </a:solidFill>
              </a:rPr>
              <a:t>Empowerment</a:t>
            </a:r>
            <a:r>
              <a:rPr lang="en-US" altLang="en-US" sz="3200" b="1" dirty="0"/>
              <a:t>, </a:t>
            </a:r>
            <a:r>
              <a:rPr lang="en-US" altLang="en-US" sz="3200" b="1" dirty="0">
                <a:solidFill>
                  <a:srgbClr val="00FFFF"/>
                </a:solidFill>
              </a:rPr>
              <a:t>Authenticity</a:t>
            </a:r>
            <a:r>
              <a:rPr lang="en-US" altLang="en-US" sz="3200" b="1" dirty="0"/>
              <a:t>, Transparency, </a:t>
            </a:r>
            <a:r>
              <a:rPr lang="en-US" altLang="en-US" sz="3200" b="1" dirty="0">
                <a:solidFill>
                  <a:srgbClr val="00FFFF"/>
                </a:solidFill>
              </a:rPr>
              <a:t>Listening</a:t>
            </a:r>
            <a:r>
              <a:rPr lang="en-US" altLang="en-US" sz="3200" b="1" dirty="0"/>
              <a:t> Communication, Appreciation, </a:t>
            </a:r>
            <a:r>
              <a:rPr lang="en-US" altLang="en-US" sz="3200" b="1" dirty="0">
                <a:solidFill>
                  <a:srgbClr val="00FFFF"/>
                </a:solidFill>
              </a:rPr>
              <a:t>Dialogue</a:t>
            </a:r>
            <a:r>
              <a:rPr lang="en-US" altLang="en-US" sz="3200" b="1" dirty="0"/>
              <a:t>, Flexibility, Tradition, Ritual,  </a:t>
            </a:r>
            <a:r>
              <a:rPr lang="en-US" altLang="en-US" sz="3200" b="1" dirty="0">
                <a:solidFill>
                  <a:srgbClr val="00FFFF"/>
                </a:solidFill>
              </a:rPr>
              <a:t>Mutual Respect</a:t>
            </a:r>
            <a:r>
              <a:rPr lang="en-US" altLang="en-US" sz="3200" b="1" dirty="0"/>
              <a:t>, </a:t>
            </a:r>
            <a:r>
              <a:rPr lang="en-US" altLang="en-US" sz="3200" b="1" dirty="0" smtClean="0"/>
              <a:t>Humility, Collective </a:t>
            </a:r>
            <a:r>
              <a:rPr lang="en-US" altLang="en-US" sz="3200" b="1" dirty="0"/>
              <a:t>Deliberation, Diversity, Trust,  S</a:t>
            </a:r>
            <a:r>
              <a:rPr lang="en-US" altLang="en-US" sz="3200" b="1" dirty="0" smtClean="0"/>
              <a:t>elf-governance</a:t>
            </a:r>
            <a:r>
              <a:rPr lang="en-US" altLang="en-US" sz="3200" b="1" dirty="0"/>
              <a:t>, </a:t>
            </a:r>
            <a:r>
              <a:rPr lang="en-US" altLang="en-US" sz="3200" b="1" dirty="0">
                <a:solidFill>
                  <a:srgbClr val="00FFFF"/>
                </a:solidFill>
              </a:rPr>
              <a:t>Wisdom of the group</a:t>
            </a:r>
            <a:r>
              <a:rPr lang="en-US" altLang="en-US" sz="3200" b="1" dirty="0"/>
              <a:t>, Transformative Conversation, Collective Intelligence, </a:t>
            </a:r>
            <a:r>
              <a:rPr lang="en-US" altLang="en-US" sz="3200" b="1" dirty="0">
                <a:solidFill>
                  <a:srgbClr val="00FFFF"/>
                </a:solidFill>
              </a:rPr>
              <a:t>Respectful relationships</a:t>
            </a:r>
            <a:r>
              <a:rPr lang="en-US" altLang="en-US" sz="3200" b="1" dirty="0"/>
              <a:t> and Non-violence,  Justice</a:t>
            </a:r>
            <a:endParaRPr lang="en-US" altLang="en-US" sz="3200" dirty="0"/>
          </a:p>
        </p:txBody>
      </p:sp>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571" y="1743715"/>
            <a:ext cx="2066676" cy="3145435"/>
          </a:xfrm>
          <a:prstGeom prst="rect">
            <a:avLst/>
          </a:prstGeom>
        </p:spPr>
      </p:pic>
    </p:spTree>
    <p:extLst>
      <p:ext uri="{BB962C8B-B14F-4D97-AF65-F5344CB8AC3E}">
        <p14:creationId xmlns:p14="http://schemas.microsoft.com/office/powerpoint/2010/main" val="2197466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096899"/>
            <a:ext cx="7422263" cy="4050833"/>
          </a:xfrm>
        </p:spPr>
        <p:txBody>
          <a:bodyPr/>
          <a:lstStyle/>
          <a:p>
            <a:pPr algn="ctr"/>
            <a:r>
              <a:rPr lang="en-US" dirty="0">
                <a:solidFill>
                  <a:srgbClr val="FFFF00"/>
                </a:solidFill>
              </a:rPr>
              <a:t>Another world is not only possible, she is on her way. On a quiet day, I can hear her breathing</a:t>
            </a:r>
          </a:p>
        </p:txBody>
      </p:sp>
      <p:sp>
        <p:nvSpPr>
          <p:cNvPr id="3" name="Subtitle 2"/>
          <p:cNvSpPr>
            <a:spLocks noGrp="1"/>
          </p:cNvSpPr>
          <p:nvPr>
            <p:ph type="subTitle" idx="1"/>
          </p:nvPr>
        </p:nvSpPr>
        <p:spPr>
          <a:xfrm>
            <a:off x="1351664" y="5147732"/>
            <a:ext cx="7766936" cy="1096899"/>
          </a:xfrm>
        </p:spPr>
        <p:txBody>
          <a:bodyPr/>
          <a:lstStyle/>
          <a:p>
            <a:r>
              <a:rPr lang="en-US" dirty="0"/>
              <a:t>Arundhati Roy, Porto Alegre, Brazil 2003</a:t>
            </a:r>
          </a:p>
          <a:p>
            <a:endParaRPr lang="en-US" dirty="0"/>
          </a:p>
        </p:txBody>
      </p:sp>
    </p:spTree>
    <p:extLst>
      <p:ext uri="{BB962C8B-B14F-4D97-AF65-F5344CB8AC3E}">
        <p14:creationId xmlns:p14="http://schemas.microsoft.com/office/powerpoint/2010/main" val="2874332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2005" y="274638"/>
            <a:ext cx="7969166" cy="617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1"/>
          <p:cNvSpPr>
            <a:spLocks noGrp="1"/>
          </p:cNvSpPr>
          <p:nvPr>
            <p:ph type="title"/>
          </p:nvPr>
        </p:nvSpPr>
        <p:spPr>
          <a:xfrm>
            <a:off x="1981201" y="274638"/>
            <a:ext cx="7470775" cy="1143000"/>
          </a:xfrm>
        </p:spPr>
        <p:txBody>
          <a:bodyPr/>
          <a:lstStyle/>
          <a:p>
            <a:endParaRPr lang="en-US" altLang="en-US" smtClean="0"/>
          </a:p>
        </p:txBody>
      </p:sp>
    </p:spTree>
    <p:extLst>
      <p:ext uri="{BB962C8B-B14F-4D97-AF65-F5344CB8AC3E}">
        <p14:creationId xmlns:p14="http://schemas.microsoft.com/office/powerpoint/2010/main" val="2819580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a:t>
            </a:r>
            <a:br>
              <a:rPr lang="en-US" dirty="0" smtClean="0"/>
            </a:br>
            <a:r>
              <a:rPr lang="en-US" dirty="0" smtClean="0">
                <a:hlinkClick r:id="rId2"/>
              </a:rPr>
              <a:t>mohara@nu.edu</a:t>
            </a:r>
            <a:r>
              <a:rPr lang="en-US" dirty="0" smtClean="0"/>
              <a:t> </a:t>
            </a:r>
            <a:br>
              <a:rPr lang="en-US" dirty="0" smtClean="0"/>
            </a:br>
            <a:r>
              <a:rPr lang="en-US" dirty="0" smtClean="0">
                <a:hlinkClick r:id="rId3"/>
              </a:rPr>
              <a:t>www.maureen.ohara.net</a:t>
            </a:r>
            <a:r>
              <a:rPr lang="en-US" dirty="0" smtClean="0"/>
              <a:t> </a:t>
            </a:r>
            <a:endParaRPr lang="en-US" dirty="0"/>
          </a:p>
        </p:txBody>
      </p:sp>
      <p:sp>
        <p:nvSpPr>
          <p:cNvPr id="3" name="Content Placeholder 2"/>
          <p:cNvSpPr>
            <a:spLocks noGrp="1"/>
          </p:cNvSpPr>
          <p:nvPr>
            <p:ph idx="1"/>
          </p:nvPr>
        </p:nvSpPr>
        <p:spPr>
          <a:xfrm>
            <a:off x="677334" y="2861733"/>
            <a:ext cx="8596668" cy="3179629"/>
          </a:xfrm>
        </p:spPr>
        <p:txBody>
          <a:bodyPr>
            <a:normAutofit/>
          </a:bodyPr>
          <a:lstStyle/>
          <a:p>
            <a:pPr marL="0" indent="0" algn="ctr">
              <a:buNone/>
            </a:pPr>
            <a:r>
              <a:rPr lang="en-US" sz="2400" dirty="0" smtClean="0"/>
              <a:t>Maureen O’Hara, PhD. </a:t>
            </a:r>
          </a:p>
          <a:p>
            <a:pPr marL="0" indent="0" algn="ctr">
              <a:buNone/>
            </a:pPr>
            <a:r>
              <a:rPr lang="en-US" sz="2400" dirty="0" smtClean="0"/>
              <a:t>International Futures Forum-US</a:t>
            </a:r>
          </a:p>
          <a:p>
            <a:pPr marL="0" indent="0" algn="ctr">
              <a:buNone/>
            </a:pPr>
            <a:r>
              <a:rPr lang="en-US" sz="2400" dirty="0" smtClean="0"/>
              <a:t>Department  of Psychology</a:t>
            </a:r>
          </a:p>
          <a:p>
            <a:pPr marL="0" indent="0" algn="ctr">
              <a:buNone/>
            </a:pPr>
            <a:r>
              <a:rPr lang="en-US" sz="2400" dirty="0" smtClean="0"/>
              <a:t>National University, </a:t>
            </a:r>
          </a:p>
          <a:p>
            <a:pPr marL="0" indent="0" algn="ctr">
              <a:buNone/>
            </a:pPr>
            <a:r>
              <a:rPr lang="en-US" sz="2400" dirty="0" smtClean="0"/>
              <a:t>La Jolla, USA</a:t>
            </a:r>
          </a:p>
          <a:p>
            <a:pPr marL="0" indent="0" algn="ctr">
              <a:buNone/>
            </a:pPr>
            <a:endParaRPr lang="en-US" sz="2400" dirty="0"/>
          </a:p>
        </p:txBody>
      </p:sp>
    </p:spTree>
    <p:extLst>
      <p:ext uri="{BB962C8B-B14F-4D97-AF65-F5344CB8AC3E}">
        <p14:creationId xmlns:p14="http://schemas.microsoft.com/office/powerpoint/2010/main" val="757387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Mentors </a:t>
            </a:r>
            <a:br>
              <a:rPr lang="en-US" dirty="0" smtClean="0"/>
            </a:br>
            <a:r>
              <a:rPr lang="en-US" dirty="0" smtClean="0"/>
              <a:t>Irene Manton PhD FRS and Carl R. Rogers PhD. </a:t>
            </a:r>
            <a:endParaRPr lang="en-US" dirty="0"/>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3088639"/>
            <a:ext cx="4359433" cy="3267235"/>
          </a:xfr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2401" y="1874745"/>
            <a:ext cx="3129280" cy="4481130"/>
          </a:xfrm>
        </p:spPr>
      </p:pic>
    </p:spTree>
    <p:extLst>
      <p:ext uri="{BB962C8B-B14F-4D97-AF65-F5344CB8AC3E}">
        <p14:creationId xmlns:p14="http://schemas.microsoft.com/office/powerpoint/2010/main" val="2938569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algn="ctr"/>
            <a:r>
              <a:rPr lang="en-US" altLang="en-US" dirty="0" smtClean="0"/>
              <a:t>The challenge</a:t>
            </a:r>
            <a:endParaRPr lang="en-US" altLang="en-US" dirty="0"/>
          </a:p>
        </p:txBody>
      </p:sp>
      <p:sp>
        <p:nvSpPr>
          <p:cNvPr id="134147" name="Rectangle 3"/>
          <p:cNvSpPr>
            <a:spLocks noGrp="1" noRot="1" noChangeArrowheads="1"/>
          </p:cNvSpPr>
          <p:nvPr>
            <p:ph type="body" idx="1"/>
          </p:nvPr>
        </p:nvSpPr>
        <p:spPr/>
        <p:txBody>
          <a:bodyPr/>
          <a:lstStyle/>
          <a:p>
            <a:r>
              <a:rPr lang="en-US" altLang="en-US" sz="2800" b="1" dirty="0">
                <a:solidFill>
                  <a:srgbClr val="FFFF00"/>
                </a:solidFill>
              </a:rPr>
              <a:t>Without a global revolution in the sphere of human consciousness, nothing will change for the better in the sphere of our being as humans, and the catastrophe toward which we are headed . . . will be unavoidable.    </a:t>
            </a:r>
            <a:r>
              <a:rPr lang="en-US" altLang="en-US" sz="2000" dirty="0">
                <a:solidFill>
                  <a:srgbClr val="FFFF00"/>
                </a:solidFill>
              </a:rPr>
              <a:t>Vaclav Havel  (Quoted in </a:t>
            </a:r>
            <a:r>
              <a:rPr lang="en-US" altLang="en-US" sz="2000" dirty="0" err="1">
                <a:solidFill>
                  <a:srgbClr val="FFFF00"/>
                </a:solidFill>
              </a:rPr>
              <a:t>Lasley</a:t>
            </a:r>
            <a:r>
              <a:rPr lang="en-US" altLang="en-US" sz="2000" dirty="0">
                <a:solidFill>
                  <a:srgbClr val="FFFF00"/>
                </a:solidFill>
              </a:rPr>
              <a:t>, 1994,p. 3)</a:t>
            </a:r>
          </a:p>
          <a:p>
            <a:endParaRPr lang="en-US" altLang="en-US" sz="2800" dirty="0">
              <a:solidFill>
                <a:schemeClr val="tx2"/>
              </a:solidFill>
            </a:endParaRPr>
          </a:p>
        </p:txBody>
      </p:sp>
    </p:spTree>
    <p:extLst>
      <p:ext uri="{BB962C8B-B14F-4D97-AF65-F5344CB8AC3E}">
        <p14:creationId xmlns:p14="http://schemas.microsoft.com/office/powerpoint/2010/main" val="1857230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extLst/>
        </p:spPr>
        <p:txBody>
          <a:bodyPr/>
          <a:lstStyle/>
          <a:p>
            <a:pPr eaLnBrk="1" hangingPunct="1">
              <a:defRPr/>
            </a:pPr>
            <a:r>
              <a:rPr dirty="0" smtClean="0">
                <a:solidFill>
                  <a:srgbClr val="000066"/>
                </a:solidFill>
              </a:rPr>
              <a:t>Psycho-cultural co-creation</a:t>
            </a:r>
          </a:p>
        </p:txBody>
      </p:sp>
      <p:sp>
        <p:nvSpPr>
          <p:cNvPr id="13315" name="Rectangle 3"/>
          <p:cNvSpPr>
            <a:spLocks noGrp="1" noChangeArrowheads="1"/>
          </p:cNvSpPr>
          <p:nvPr>
            <p:ph type="subTitle" idx="1"/>
          </p:nvPr>
        </p:nvSpPr>
        <p:spPr>
          <a:xfrm>
            <a:off x="1957389" y="1544638"/>
            <a:ext cx="6480175" cy="1752600"/>
          </a:xfrm>
        </p:spPr>
        <p:txBody>
          <a:bodyPr/>
          <a:lstStyle/>
          <a:p>
            <a:pPr eaLnBrk="1" hangingPunct="1"/>
            <a:endParaRPr lang="en-US" altLang="en-US" smtClean="0"/>
          </a:p>
        </p:txBody>
      </p:sp>
      <p:pic>
        <p:nvPicPr>
          <p:cNvPr id="13316" name="Picture 4"/>
          <p:cNvPicPr>
            <a:picLocks noGrp="1" noRot="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209800" y="304800"/>
            <a:ext cx="7772400" cy="6248400"/>
          </a:xfrm>
          <a:ln>
            <a:solidFill>
              <a:srgbClr val="000000"/>
            </a:solidFill>
            <a:miter lim="800000"/>
            <a:headEnd/>
            <a:tailEnd/>
          </a:ln>
        </p:spPr>
      </p:pic>
      <p:sp>
        <p:nvSpPr>
          <p:cNvPr id="13317" name="Text Box 5"/>
          <p:cNvSpPr txBox="1">
            <a:spLocks noChangeArrowheads="1"/>
          </p:cNvSpPr>
          <p:nvPr/>
        </p:nvSpPr>
        <p:spPr bwMode="auto">
          <a:xfrm>
            <a:off x="2362200" y="762000"/>
            <a:ext cx="7543800" cy="6413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a:spcBef>
                <a:spcPct val="20000"/>
              </a:spcBef>
              <a:buClr>
                <a:schemeClr val="accent1"/>
              </a:buClr>
              <a:buSzPct val="90000"/>
              <a:buFont typeface="Wingdings 2" panose="05020102010507070707" pitchFamily="18" charset="2"/>
              <a:buChar char=""/>
              <a:defRPr sz="2600">
                <a:solidFill>
                  <a:schemeClr val="tx1"/>
                </a:solidFill>
                <a:latin typeface="Century Gothic" panose="020B0502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Clr>
                <a:srgbClr val="EB641B"/>
              </a:buClr>
              <a:buSzPct val="90000"/>
              <a:buFont typeface="Wingdings 2" panose="05020102010507070707" pitchFamily="18" charset="2"/>
              <a:buChar char=""/>
              <a:defRPr sz="2000">
                <a:solidFill>
                  <a:schemeClr val="tx1"/>
                </a:solidFill>
                <a:latin typeface="Century Gothic" panose="020B0502020202020204" pitchFamily="34" charset="0"/>
              </a:defRPr>
            </a:lvl4pPr>
            <a:lvl5pPr marL="2057400" indent="-228600">
              <a:spcBef>
                <a:spcPct val="20000"/>
              </a:spcBef>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ClrTx/>
              <a:buSzTx/>
              <a:buFontTx/>
              <a:buNone/>
            </a:pPr>
            <a:r>
              <a:rPr lang="en-US" altLang="en-US" sz="1800" b="1" dirty="0">
                <a:solidFill>
                  <a:srgbClr val="000000"/>
                </a:solidFill>
                <a:latin typeface="Tahoma" panose="020B0604030504040204" pitchFamily="34" charset="0"/>
              </a:rPr>
              <a:t>Psyches create </a:t>
            </a:r>
            <a:r>
              <a:rPr lang="en-US" altLang="en-US" sz="1800" b="1" dirty="0" err="1">
                <a:solidFill>
                  <a:srgbClr val="000000"/>
                </a:solidFill>
                <a:latin typeface="Tahoma" panose="020B0604030504040204" pitchFamily="34" charset="0"/>
              </a:rPr>
              <a:t>psychospheres</a:t>
            </a:r>
            <a:r>
              <a:rPr lang="en-US" altLang="en-US" sz="1800" b="1" dirty="0">
                <a:solidFill>
                  <a:srgbClr val="000000"/>
                </a:solidFill>
                <a:latin typeface="Tahoma" panose="020B0604030504040204" pitchFamily="34" charset="0"/>
              </a:rPr>
              <a:t> which nurture the psyches that created them</a:t>
            </a:r>
            <a:r>
              <a:rPr lang="en-US" altLang="en-US" sz="1800" dirty="0">
                <a:latin typeface="Tahoma" panose="020B0604030504040204" pitchFamily="34" charset="0"/>
              </a:rPr>
              <a:t> </a:t>
            </a:r>
          </a:p>
        </p:txBody>
      </p:sp>
      <p:sp>
        <p:nvSpPr>
          <p:cNvPr id="13318" name="Rectangle 6"/>
          <p:cNvSpPr>
            <a:spLocks noChangeArrowheads="1"/>
          </p:cNvSpPr>
          <p:nvPr/>
        </p:nvSpPr>
        <p:spPr bwMode="auto">
          <a:xfrm>
            <a:off x="2209800" y="457200"/>
            <a:ext cx="762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a:spcBef>
                <a:spcPct val="20000"/>
              </a:spcBef>
              <a:buClr>
                <a:schemeClr val="accent1"/>
              </a:buClr>
              <a:buSzPct val="90000"/>
              <a:buFont typeface="Wingdings 2" panose="05020102010507070707" pitchFamily="18" charset="2"/>
              <a:buChar char=""/>
              <a:defRPr sz="2600">
                <a:solidFill>
                  <a:schemeClr val="tx1"/>
                </a:solidFill>
                <a:latin typeface="Century Gothic" panose="020B0502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Clr>
                <a:srgbClr val="EB641B"/>
              </a:buClr>
              <a:buSzPct val="90000"/>
              <a:buFont typeface="Wingdings 2" panose="05020102010507070707" pitchFamily="18" charset="2"/>
              <a:buChar char=""/>
              <a:defRPr sz="2000">
                <a:solidFill>
                  <a:schemeClr val="tx1"/>
                </a:solidFill>
                <a:latin typeface="Century Gothic" panose="020B0502020202020204" pitchFamily="34" charset="0"/>
              </a:defRPr>
            </a:lvl4pPr>
            <a:lvl5pPr marL="2057400" indent="-228600">
              <a:spcBef>
                <a:spcPct val="20000"/>
              </a:spcBef>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800">
              <a:latin typeface="Tahoma" panose="020B0604030504040204" pitchFamily="34" charset="0"/>
            </a:endParaRPr>
          </a:p>
        </p:txBody>
      </p:sp>
      <p:sp>
        <p:nvSpPr>
          <p:cNvPr id="13319" name="Rectangle 7"/>
          <p:cNvSpPr>
            <a:spLocks noChangeArrowheads="1"/>
          </p:cNvSpPr>
          <p:nvPr/>
        </p:nvSpPr>
        <p:spPr bwMode="auto">
          <a:xfrm>
            <a:off x="2286000" y="381000"/>
            <a:ext cx="6858000" cy="3810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a:spcBef>
                <a:spcPct val="20000"/>
              </a:spcBef>
              <a:buClr>
                <a:schemeClr val="accent1"/>
              </a:buClr>
              <a:buSzPct val="90000"/>
              <a:buFont typeface="Wingdings 2" panose="05020102010507070707" pitchFamily="18" charset="2"/>
              <a:buChar char=""/>
              <a:defRPr sz="2600">
                <a:solidFill>
                  <a:schemeClr val="tx1"/>
                </a:solidFill>
                <a:latin typeface="Century Gothic" panose="020B0502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Clr>
                <a:srgbClr val="EB641B"/>
              </a:buClr>
              <a:buSzPct val="90000"/>
              <a:buFont typeface="Wingdings 2" panose="05020102010507070707" pitchFamily="18" charset="2"/>
              <a:buChar char=""/>
              <a:defRPr sz="2000">
                <a:solidFill>
                  <a:schemeClr val="tx1"/>
                </a:solidFill>
                <a:latin typeface="Century Gothic" panose="020B0502020202020204" pitchFamily="34" charset="0"/>
              </a:defRPr>
            </a:lvl4pPr>
            <a:lvl5pPr marL="2057400" indent="-228600">
              <a:spcBef>
                <a:spcPct val="20000"/>
              </a:spcBef>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9639D"/>
              </a:buClr>
              <a:buSzPct val="100000"/>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800">
              <a:latin typeface="Tahoma" panose="020B0604030504040204" pitchFamily="34" charset="0"/>
            </a:endParaRPr>
          </a:p>
        </p:txBody>
      </p:sp>
    </p:spTree>
    <p:extLst>
      <p:ext uri="{BB962C8B-B14F-4D97-AF65-F5344CB8AC3E}">
        <p14:creationId xmlns:p14="http://schemas.microsoft.com/office/powerpoint/2010/main" val="120412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40750" cy="609600"/>
          </a:xfrm>
        </p:spPr>
        <p:txBody>
          <a:bodyPr>
            <a:normAutofit fontScale="90000"/>
          </a:bodyPr>
          <a:lstStyle/>
          <a:p>
            <a:pPr>
              <a:defRPr/>
            </a:pPr>
            <a:r>
              <a:rPr lang="en-US" dirty="0" smtClean="0"/>
              <a:t>21</a:t>
            </a:r>
            <a:r>
              <a:rPr lang="en-US" baseline="30000" dirty="0" smtClean="0"/>
              <a:t>st</a:t>
            </a:r>
            <a:r>
              <a:rPr lang="en-US" dirty="0" smtClean="0"/>
              <a:t> century sources of instability </a:t>
            </a:r>
            <a:endParaRPr lang="en-US" dirty="0"/>
          </a:p>
        </p:txBody>
      </p:sp>
      <p:sp>
        <p:nvSpPr>
          <p:cNvPr id="3" name="Content Placeholder 2"/>
          <p:cNvSpPr>
            <a:spLocks noGrp="1"/>
          </p:cNvSpPr>
          <p:nvPr>
            <p:ph idx="1"/>
          </p:nvPr>
        </p:nvSpPr>
        <p:spPr>
          <a:xfrm>
            <a:off x="640292" y="1202267"/>
            <a:ext cx="7894108" cy="4863042"/>
          </a:xfrm>
        </p:spPr>
        <p:txBody>
          <a:bodyPr>
            <a:normAutofit fontScale="77500" lnSpcReduction="20000"/>
          </a:bodyPr>
          <a:lstStyle/>
          <a:p>
            <a:pPr>
              <a:defRPr/>
            </a:pPr>
            <a:r>
              <a:rPr lang="en-US" sz="2400" dirty="0"/>
              <a:t>Globalization </a:t>
            </a:r>
          </a:p>
          <a:p>
            <a:pPr>
              <a:defRPr/>
            </a:pPr>
            <a:r>
              <a:rPr lang="en-US" sz="2400" dirty="0" smtClean="0"/>
              <a:t>Technology</a:t>
            </a:r>
          </a:p>
          <a:p>
            <a:pPr>
              <a:defRPr/>
            </a:pPr>
            <a:r>
              <a:rPr lang="en-US" sz="2400" dirty="0" smtClean="0"/>
              <a:t>Complexity </a:t>
            </a:r>
          </a:p>
          <a:p>
            <a:pPr>
              <a:defRPr/>
            </a:pPr>
            <a:r>
              <a:rPr lang="en-US" sz="2400" dirty="0" smtClean="0"/>
              <a:t>Urbanization—megacities/slums</a:t>
            </a:r>
            <a:endParaRPr lang="en-US" sz="2400" dirty="0"/>
          </a:p>
          <a:p>
            <a:pPr>
              <a:defRPr/>
            </a:pPr>
            <a:r>
              <a:rPr lang="en-US" sz="2400" dirty="0"/>
              <a:t>Demographics-aging West youthful Rest</a:t>
            </a:r>
          </a:p>
          <a:p>
            <a:pPr>
              <a:defRPr/>
            </a:pPr>
            <a:r>
              <a:rPr lang="en-US" sz="2400" dirty="0" smtClean="0"/>
              <a:t>Political realignments  </a:t>
            </a:r>
          </a:p>
          <a:p>
            <a:pPr>
              <a:defRPr/>
            </a:pPr>
            <a:r>
              <a:rPr lang="en-US" sz="2400" dirty="0"/>
              <a:t>C</a:t>
            </a:r>
            <a:r>
              <a:rPr lang="en-US" sz="2400" dirty="0" smtClean="0"/>
              <a:t>limate change/resource depletion</a:t>
            </a:r>
            <a:endParaRPr lang="en-US" sz="2400" dirty="0"/>
          </a:p>
          <a:p>
            <a:pPr>
              <a:defRPr/>
            </a:pPr>
            <a:r>
              <a:rPr lang="en-US" sz="2400" dirty="0"/>
              <a:t>Rising </a:t>
            </a:r>
            <a:r>
              <a:rPr lang="en-US" sz="2400" dirty="0" smtClean="0"/>
              <a:t>expectations dignity</a:t>
            </a:r>
            <a:r>
              <a:rPr lang="en-US" sz="2400" dirty="0"/>
              <a:t>, economic &amp; political justice</a:t>
            </a:r>
          </a:p>
          <a:p>
            <a:pPr>
              <a:defRPr/>
            </a:pPr>
            <a:r>
              <a:rPr lang="en-US" sz="2400" dirty="0"/>
              <a:t>Fundamentalism </a:t>
            </a:r>
            <a:r>
              <a:rPr lang="en-US" sz="2400" dirty="0" smtClean="0"/>
              <a:t> </a:t>
            </a:r>
            <a:endParaRPr lang="en-US" sz="2400" dirty="0"/>
          </a:p>
          <a:p>
            <a:pPr>
              <a:defRPr/>
            </a:pPr>
            <a:r>
              <a:rPr lang="en-US" sz="2400" dirty="0"/>
              <a:t>Rise in organized crime-piracy, trafficking in sex and drugs </a:t>
            </a:r>
          </a:p>
          <a:p>
            <a:pPr>
              <a:defRPr/>
            </a:pPr>
            <a:r>
              <a:rPr lang="en-US" sz="2400" dirty="0" smtClean="0"/>
              <a:t>Inequality-- shrinking middle </a:t>
            </a:r>
            <a:r>
              <a:rPr lang="en-US" sz="2400" dirty="0"/>
              <a:t>class between super-wealthy and destitute</a:t>
            </a:r>
          </a:p>
          <a:p>
            <a:pPr>
              <a:defRPr/>
            </a:pPr>
            <a:r>
              <a:rPr lang="en-US" sz="2400" dirty="0"/>
              <a:t>Domination of all life by marketplace values.</a:t>
            </a:r>
          </a:p>
          <a:p>
            <a:pPr>
              <a:defRPr/>
            </a:pPr>
            <a:r>
              <a:rPr lang="en-US" sz="2400" dirty="0"/>
              <a:t>Media bias towards Catastrophe reporting </a:t>
            </a:r>
            <a:r>
              <a:rPr lang="en-US" sz="2400" dirty="0" smtClean="0"/>
              <a:t> </a:t>
            </a:r>
            <a:r>
              <a:rPr lang="en-US" sz="2400" dirty="0" err="1" smtClean="0"/>
              <a:t>etc</a:t>
            </a:r>
            <a:r>
              <a:rPr lang="en-US" sz="2400" dirty="0" smtClean="0"/>
              <a:t> etc.</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554745517"/>
              </p:ext>
            </p:extLst>
          </p:nvPr>
        </p:nvGraphicFramePr>
        <p:xfrm>
          <a:off x="8141662" y="414867"/>
          <a:ext cx="3711671" cy="3767666"/>
        </p:xfrm>
        <a:graphic>
          <a:graphicData uri="http://schemas.openxmlformats.org/presentationml/2006/ole">
            <mc:AlternateContent xmlns:mc="http://schemas.openxmlformats.org/markup-compatibility/2006">
              <mc:Choice xmlns:v="urn:schemas-microsoft-com:vml" Requires="v">
                <p:oleObj spid="_x0000_s8210" name="Photo Editor Photo" r:id="rId4" imgW="5753903" imgH="4600000" progId="MSPhotoEd.3">
                  <p:embed/>
                </p:oleObj>
              </mc:Choice>
              <mc:Fallback>
                <p:oleObj name="Photo Editor Photo" r:id="rId4" imgW="5753903" imgH="460000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662" y="414867"/>
                        <a:ext cx="3711671" cy="3767666"/>
                      </a:xfrm>
                      <a:prstGeom prst="rect">
                        <a:avLst/>
                      </a:prstGeom>
                      <a:noFill/>
                      <a:ln>
                        <a:noFill/>
                      </a:ln>
                      <a:extLst/>
                    </p:spPr>
                  </p:pic>
                </p:oleObj>
              </mc:Fallback>
            </mc:AlternateContent>
          </a:graphicData>
        </a:graphic>
      </p:graphicFrame>
      <p:sp>
        <p:nvSpPr>
          <p:cNvPr id="5" name="TextBox 4"/>
          <p:cNvSpPr txBox="1"/>
          <p:nvPr/>
        </p:nvSpPr>
        <p:spPr>
          <a:xfrm>
            <a:off x="8720667" y="4402667"/>
            <a:ext cx="3132666" cy="1200329"/>
          </a:xfrm>
          <a:prstGeom prst="rect">
            <a:avLst/>
          </a:prstGeom>
          <a:noFill/>
        </p:spPr>
        <p:txBody>
          <a:bodyPr wrap="square" rtlCol="0">
            <a:spAutoFit/>
          </a:bodyPr>
          <a:lstStyle/>
          <a:p>
            <a:r>
              <a:rPr lang="en-US" b="1" dirty="0" smtClean="0">
                <a:solidFill>
                  <a:srgbClr val="FFC000"/>
                </a:solidFill>
              </a:rPr>
              <a:t>Wild cards? </a:t>
            </a:r>
          </a:p>
          <a:p>
            <a:r>
              <a:rPr lang="en-US" b="1" dirty="0" smtClean="0">
                <a:solidFill>
                  <a:srgbClr val="FFC000"/>
                </a:solidFill>
              </a:rPr>
              <a:t>Trump, Brexit, Terrorism, North Korea, Climate  shift</a:t>
            </a:r>
          </a:p>
          <a:p>
            <a:r>
              <a:rPr lang="en-US" b="1" dirty="0">
                <a:solidFill>
                  <a:srgbClr val="FFC000"/>
                </a:solidFill>
              </a:rPr>
              <a:t>C</a:t>
            </a:r>
            <a:r>
              <a:rPr lang="en-US" b="1" dirty="0" smtClean="0">
                <a:solidFill>
                  <a:srgbClr val="FFC000"/>
                </a:solidFill>
              </a:rPr>
              <a:t>atastrophe/asteroids</a:t>
            </a:r>
            <a:endParaRPr lang="en-US" b="1" dirty="0">
              <a:solidFill>
                <a:srgbClr val="FFC000"/>
              </a:solidFill>
            </a:endParaRPr>
          </a:p>
        </p:txBody>
      </p:sp>
    </p:spTree>
    <p:extLst>
      <p:ext uri="{BB962C8B-B14F-4D97-AF65-F5344CB8AC3E}">
        <p14:creationId xmlns:p14="http://schemas.microsoft.com/office/powerpoint/2010/main" val="81769084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296" y="74613"/>
            <a:ext cx="8836025" cy="678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98296" y="74612"/>
            <a:ext cx="7058024" cy="1077218"/>
          </a:xfrm>
          <a:prstGeom prst="rect">
            <a:avLst/>
          </a:prstGeom>
          <a:solidFill>
            <a:schemeClr val="accent2"/>
          </a:solidFill>
        </p:spPr>
        <p:txBody>
          <a:bodyPr wrap="square" rtlCol="0">
            <a:spAutoFit/>
          </a:bodyPr>
          <a:lstStyle/>
          <a:p>
            <a:pPr algn="ctr"/>
            <a:r>
              <a:rPr lang="en-US" sz="3200" dirty="0" smtClean="0"/>
              <a:t>Connectivity, Globalization, Wicked Problems</a:t>
            </a:r>
            <a:endParaRPr lang="en-US" sz="3200" dirty="0"/>
          </a:p>
        </p:txBody>
      </p:sp>
    </p:spTree>
    <p:extLst>
      <p:ext uri="{BB962C8B-B14F-4D97-AF65-F5344CB8AC3E}">
        <p14:creationId xmlns:p14="http://schemas.microsoft.com/office/powerpoint/2010/main" val="351329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rt william mtb 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10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rot="5400000">
            <a:off x="9159876" y="4767263"/>
            <a:ext cx="2771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SzTx/>
              <a:buFontTx/>
              <a:buNone/>
            </a:pPr>
            <a:r>
              <a:rPr lang="en-GB" altLang="en-US" sz="1000">
                <a:solidFill>
                  <a:schemeClr val="bg1"/>
                </a:solidFill>
                <a:latin typeface="Verdana" panose="020B0604030504040204" pitchFamily="34" charset="0"/>
              </a:rPr>
              <a:t>Source:  The Guardian, summer 2007</a:t>
            </a:r>
            <a:endParaRPr lang="en-US" altLang="en-US" sz="1000">
              <a:solidFill>
                <a:schemeClr val="bg1"/>
              </a:solidFill>
              <a:latin typeface="Verdana" panose="020B0604030504040204" pitchFamily="34" charset="0"/>
            </a:endParaRPr>
          </a:p>
        </p:txBody>
      </p:sp>
      <p:sp>
        <p:nvSpPr>
          <p:cNvPr id="4" name="Title 3"/>
          <p:cNvSpPr>
            <a:spLocks noGrp="1"/>
          </p:cNvSpPr>
          <p:nvPr>
            <p:ph type="title" idx="4294967295"/>
          </p:nvPr>
        </p:nvSpPr>
        <p:spPr>
          <a:xfrm>
            <a:off x="1752600" y="0"/>
            <a:ext cx="8540750" cy="1143000"/>
          </a:xfrm>
        </p:spPr>
        <p:txBody>
          <a:bodyPr/>
          <a:lstStyle/>
          <a:p>
            <a:pPr>
              <a:defRPr/>
            </a:pPr>
            <a:endParaRPr lang="en-US" dirty="0"/>
          </a:p>
        </p:txBody>
      </p:sp>
    </p:spTree>
    <p:extLst>
      <p:ext uri="{BB962C8B-B14F-4D97-AF65-F5344CB8AC3E}">
        <p14:creationId xmlns:p14="http://schemas.microsoft.com/office/powerpoint/2010/main" val="377988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4800"/>
            <a:ext cx="8596668" cy="1320800"/>
          </a:xfrm>
        </p:spPr>
        <p:txBody>
          <a:bodyPr>
            <a:normAutofit fontScale="90000"/>
          </a:bodyPr>
          <a:lstStyle/>
          <a:p>
            <a:pPr algn="ctr"/>
            <a:r>
              <a:rPr lang="en-US" sz="4000" b="1" dirty="0"/>
              <a:t>Converging crises</a:t>
            </a:r>
            <a:r>
              <a:rPr lang="en-US" sz="4000" dirty="0"/>
              <a:t/>
            </a:r>
            <a:br>
              <a:rPr lang="en-US" sz="4000" dirty="0"/>
            </a:br>
            <a:r>
              <a:rPr lang="en-US" sz="4000" b="1" dirty="0" smtClean="0"/>
              <a:t>Perfect storm </a:t>
            </a:r>
            <a:r>
              <a:rPr lang="en-US" dirty="0" smtClean="0"/>
              <a:t/>
            </a:r>
            <a:br>
              <a:rPr lang="en-US" dirty="0" smtClean="0"/>
            </a:br>
            <a:endParaRPr lang="en-US" dirty="0"/>
          </a:p>
        </p:txBody>
      </p:sp>
      <p:sp>
        <p:nvSpPr>
          <p:cNvPr id="3" name="Content Placeholder 2"/>
          <p:cNvSpPr>
            <a:spLocks noGrp="1"/>
          </p:cNvSpPr>
          <p:nvPr>
            <p:ph idx="1"/>
          </p:nvPr>
        </p:nvSpPr>
        <p:spPr>
          <a:xfrm>
            <a:off x="677334" y="1463040"/>
            <a:ext cx="9563946" cy="5079999"/>
          </a:xfrm>
        </p:spPr>
        <p:txBody>
          <a:bodyPr>
            <a:normAutofit/>
          </a:bodyPr>
          <a:lstStyle/>
          <a:p>
            <a:r>
              <a:rPr lang="en-US" sz="2000" dirty="0"/>
              <a:t>C</a:t>
            </a:r>
            <a:r>
              <a:rPr lang="en-US" sz="2000" dirty="0" smtClean="0"/>
              <a:t>onceptual crisis </a:t>
            </a:r>
          </a:p>
          <a:p>
            <a:pPr lvl="1"/>
            <a:r>
              <a:rPr lang="en-US" sz="2000" dirty="0"/>
              <a:t>C</a:t>
            </a:r>
            <a:r>
              <a:rPr lang="en-US" sz="2000" dirty="0" smtClean="0"/>
              <a:t>onceptual frameworks and customary forms </a:t>
            </a:r>
            <a:r>
              <a:rPr lang="en-US" sz="2000" dirty="0"/>
              <a:t>of action </a:t>
            </a:r>
            <a:r>
              <a:rPr lang="en-US" sz="2000" dirty="0" smtClean="0">
                <a:solidFill>
                  <a:srgbClr val="FFC000"/>
                </a:solidFill>
              </a:rPr>
              <a:t>no </a:t>
            </a:r>
            <a:r>
              <a:rPr lang="en-US" sz="2000" dirty="0">
                <a:solidFill>
                  <a:srgbClr val="FFC000"/>
                </a:solidFill>
              </a:rPr>
              <a:t>longer adequate to the current </a:t>
            </a:r>
            <a:r>
              <a:rPr lang="en-US" sz="2000" dirty="0" smtClean="0">
                <a:solidFill>
                  <a:srgbClr val="FFC000"/>
                </a:solidFill>
              </a:rPr>
              <a:t>conditions</a:t>
            </a:r>
            <a:r>
              <a:rPr lang="en-US" sz="2000" dirty="0" smtClean="0"/>
              <a:t>.  </a:t>
            </a:r>
          </a:p>
          <a:p>
            <a:r>
              <a:rPr lang="en-US" sz="2000" dirty="0" smtClean="0"/>
              <a:t>Cultural crisis</a:t>
            </a:r>
          </a:p>
          <a:p>
            <a:pPr lvl="1"/>
            <a:r>
              <a:rPr lang="en-US" sz="2000" dirty="0" smtClean="0"/>
              <a:t>Societies are divided and fractured and there is loss of faith in established institutions --especially governance, </a:t>
            </a:r>
          </a:p>
          <a:p>
            <a:r>
              <a:rPr lang="en-US" sz="2000" dirty="0" smtClean="0"/>
              <a:t>Existential crisis</a:t>
            </a:r>
          </a:p>
          <a:p>
            <a:pPr lvl="1"/>
            <a:r>
              <a:rPr lang="en-US" sz="2000" dirty="0" smtClean="0"/>
              <a:t>Human activity now threatens life-sustaining planetary systems such as climate and atmosphere putting future of humanity as a species is at risk</a:t>
            </a:r>
            <a:r>
              <a:rPr lang="en-US" dirty="0" smtClean="0"/>
              <a:t>. </a:t>
            </a:r>
            <a:endParaRPr lang="en-US" dirty="0"/>
          </a:p>
        </p:txBody>
      </p:sp>
    </p:spTree>
    <p:extLst>
      <p:ext uri="{BB962C8B-B14F-4D97-AF65-F5344CB8AC3E}">
        <p14:creationId xmlns:p14="http://schemas.microsoft.com/office/powerpoint/2010/main" val="3712983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11700</TotalTime>
  <Words>1200</Words>
  <Application>Microsoft Office PowerPoint</Application>
  <PresentationFormat>Widescreen</PresentationFormat>
  <Paragraphs>178</Paragraphs>
  <Slides>26</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8" baseType="lpstr">
      <vt:lpstr>MS UI Gothic</vt:lpstr>
      <vt:lpstr>Aharoni</vt:lpstr>
      <vt:lpstr>Arial</vt:lpstr>
      <vt:lpstr>Calibri</vt:lpstr>
      <vt:lpstr>Tahoma</vt:lpstr>
      <vt:lpstr>Times</vt:lpstr>
      <vt:lpstr>Times New Roman</vt:lpstr>
      <vt:lpstr>Trebuchet MS</vt:lpstr>
      <vt:lpstr>Verdana</vt:lpstr>
      <vt:lpstr>Wingdings 3</vt:lpstr>
      <vt:lpstr>Facet</vt:lpstr>
      <vt:lpstr>Photo Editor Photo</vt:lpstr>
      <vt:lpstr>Rising to the occasion: New persons for new times</vt:lpstr>
      <vt:lpstr>Crisis of civilization </vt:lpstr>
      <vt:lpstr>Mentors  Irene Manton PhD FRS and Carl R. Rogers PhD. </vt:lpstr>
      <vt:lpstr>The challenge</vt:lpstr>
      <vt:lpstr>Psycho-cultural co-creation</vt:lpstr>
      <vt:lpstr>21st century sources of instability </vt:lpstr>
      <vt:lpstr>PowerPoint Presentation</vt:lpstr>
      <vt:lpstr>PowerPoint Presentation</vt:lpstr>
      <vt:lpstr>Converging crises Perfect storm  </vt:lpstr>
      <vt:lpstr>Interregnum</vt:lpstr>
      <vt:lpstr>PowerPoint Presentation</vt:lpstr>
      <vt:lpstr>PowerPoint Presentation</vt:lpstr>
      <vt:lpstr>   COLLAPSE</vt:lpstr>
      <vt:lpstr>Emergent consciousness</vt:lpstr>
      <vt:lpstr>Modern Western Psychology</vt:lpstr>
      <vt:lpstr>Modern mind-Postmodern world</vt:lpstr>
      <vt:lpstr>Persons of tomorrow: Carl Rogers </vt:lpstr>
      <vt:lpstr>PowerPoint Presentation</vt:lpstr>
      <vt:lpstr> IFF Praxis: Adding to social capacity</vt:lpstr>
      <vt:lpstr>FALKIRK’S NEW IDENTITY </vt:lpstr>
      <vt:lpstr>My Future’s in Falkirk project </vt:lpstr>
      <vt:lpstr>SHINE, Galgael:  Applying old wisdom to new problems, Producers, Nuka Model of Care</vt:lpstr>
      <vt:lpstr>PowerPoint Presentation</vt:lpstr>
      <vt:lpstr>Another world is not only possible, she is on her way. On a quiet day, I can hear her breathing</vt:lpstr>
      <vt:lpstr>PowerPoint Presentation</vt:lpstr>
      <vt:lpstr>Contact  mohara@nu.edu  www.maureen.ohara.net </vt:lpstr>
    </vt:vector>
  </TitlesOfParts>
  <Company>National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reviewer1</dc:creator>
  <cp:lastModifiedBy>Maureen </cp:lastModifiedBy>
  <cp:revision>163</cp:revision>
  <dcterms:created xsi:type="dcterms:W3CDTF">2015-03-05T02:32:14Z</dcterms:created>
  <dcterms:modified xsi:type="dcterms:W3CDTF">2017-06-28T09:45:47Z</dcterms:modified>
</cp:coreProperties>
</file>